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7"/>
  </p:notesMasterIdLst>
  <p:sldIdLst>
    <p:sldId id="263" r:id="rId3"/>
    <p:sldId id="913" r:id="rId4"/>
    <p:sldId id="848" r:id="rId5"/>
    <p:sldId id="855" r:id="rId6"/>
    <p:sldId id="877" r:id="rId7"/>
    <p:sldId id="880" r:id="rId8"/>
    <p:sldId id="879" r:id="rId9"/>
    <p:sldId id="894" r:id="rId10"/>
    <p:sldId id="895" r:id="rId11"/>
    <p:sldId id="842" r:id="rId12"/>
    <p:sldId id="868" r:id="rId13"/>
    <p:sldId id="914" r:id="rId14"/>
    <p:sldId id="871" r:id="rId15"/>
    <p:sldId id="881" r:id="rId16"/>
    <p:sldId id="904" r:id="rId17"/>
    <p:sldId id="905" r:id="rId18"/>
    <p:sldId id="918" r:id="rId19"/>
    <p:sldId id="840" r:id="rId20"/>
    <p:sldId id="915" r:id="rId21"/>
    <p:sldId id="898" r:id="rId22"/>
    <p:sldId id="899" r:id="rId23"/>
    <p:sldId id="900" r:id="rId24"/>
    <p:sldId id="886" r:id="rId25"/>
    <p:sldId id="885" r:id="rId26"/>
    <p:sldId id="906" r:id="rId27"/>
    <p:sldId id="911" r:id="rId28"/>
    <p:sldId id="910" r:id="rId29"/>
    <p:sldId id="917" r:id="rId30"/>
    <p:sldId id="887" r:id="rId31"/>
    <p:sldId id="889" r:id="rId32"/>
    <p:sldId id="890" r:id="rId33"/>
    <p:sldId id="901" r:id="rId34"/>
    <p:sldId id="923" r:id="rId35"/>
    <p:sldId id="916" r:id="rId36"/>
    <p:sldId id="876" r:id="rId37"/>
    <p:sldId id="851" r:id="rId38"/>
    <p:sldId id="924" r:id="rId39"/>
    <p:sldId id="919" r:id="rId40"/>
    <p:sldId id="920" r:id="rId41"/>
    <p:sldId id="921" r:id="rId42"/>
    <p:sldId id="922" r:id="rId43"/>
    <p:sldId id="344" r:id="rId44"/>
    <p:sldId id="912" r:id="rId45"/>
    <p:sldId id="260" r:id="rId46"/>
  </p:sldIdLst>
  <p:sldSz cx="12192000" cy="6858000"/>
  <p:notesSz cx="6888163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80"/>
    <a:srgbClr val="CC0066"/>
    <a:srgbClr val="EA6B14"/>
    <a:srgbClr val="990033"/>
    <a:srgbClr val="EFE089"/>
    <a:srgbClr val="FFDB69"/>
    <a:srgbClr val="FFD243"/>
    <a:srgbClr val="2D4F8B"/>
    <a:srgbClr val="FF33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yl ciemny 2 - Akcent 3/Ak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0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_ostrogorska\Downloads\RYNE_3976_XTAB_202602121319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e_ostrogorska\Desktop\kobiety%202026\Kopia%20dane%20dla%20WU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rgbClr val="628947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628947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BA-4619-B1C1-C59AB6741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TABLICA!$B$7:$B$22</c:f>
              <c:strCache>
                <c:ptCount val="16"/>
                <c:pt idx="0">
                  <c:v>MAZOWIECKIE</c:v>
                </c:pt>
                <c:pt idx="1">
                  <c:v>WIELKOPOLSKIE</c:v>
                </c:pt>
                <c:pt idx="2">
                  <c:v>POMORSKIE</c:v>
                </c:pt>
                <c:pt idx="3">
                  <c:v>DOLNOŚLĄSKIE</c:v>
                </c:pt>
                <c:pt idx="4">
                  <c:v>MAŁOPOLSKIE</c:v>
                </c:pt>
                <c:pt idx="5">
                  <c:v>ŁÓDZKIE</c:v>
                </c:pt>
                <c:pt idx="6">
                  <c:v>KUJAWSKO-POMORSKIE</c:v>
                </c:pt>
                <c:pt idx="7">
                  <c:v>LUBUSKIE</c:v>
                </c:pt>
                <c:pt idx="8">
                  <c:v>PODLASKIE</c:v>
                </c:pt>
                <c:pt idx="9">
                  <c:v>ŚLĄSKIE</c:v>
                </c:pt>
                <c:pt idx="10">
                  <c:v>WARMIŃSKO-MAZURSKIE</c:v>
                </c:pt>
                <c:pt idx="11">
                  <c:v>ZACHODNIOPOMORSKIE</c:v>
                </c:pt>
                <c:pt idx="12">
                  <c:v>LUBELSKIE</c:v>
                </c:pt>
                <c:pt idx="13">
                  <c:v>OPOLSKIE</c:v>
                </c:pt>
                <c:pt idx="14">
                  <c:v>ŚWIĘTOKRZYSKIE</c:v>
                </c:pt>
                <c:pt idx="15">
                  <c:v>PODKARPACKIE</c:v>
                </c:pt>
              </c:strCache>
            </c:strRef>
          </c:cat>
          <c:val>
            <c:numRef>
              <c:f>TABLICA!$C$7:$C$22</c:f>
              <c:numCache>
                <c:formatCode>#\ ##0.0</c:formatCode>
                <c:ptCount val="16"/>
                <c:pt idx="0">
                  <c:v>62.9</c:v>
                </c:pt>
                <c:pt idx="1">
                  <c:v>59</c:v>
                </c:pt>
                <c:pt idx="2">
                  <c:v>58.7</c:v>
                </c:pt>
                <c:pt idx="3">
                  <c:v>58.5</c:v>
                </c:pt>
                <c:pt idx="4">
                  <c:v>57</c:v>
                </c:pt>
                <c:pt idx="5">
                  <c:v>56.3</c:v>
                </c:pt>
                <c:pt idx="6">
                  <c:v>56</c:v>
                </c:pt>
                <c:pt idx="7">
                  <c:v>55.7</c:v>
                </c:pt>
                <c:pt idx="8">
                  <c:v>55.1</c:v>
                </c:pt>
                <c:pt idx="9">
                  <c:v>54.9</c:v>
                </c:pt>
                <c:pt idx="10">
                  <c:v>54.8</c:v>
                </c:pt>
                <c:pt idx="11">
                  <c:v>54.7</c:v>
                </c:pt>
                <c:pt idx="12">
                  <c:v>54.7</c:v>
                </c:pt>
                <c:pt idx="13">
                  <c:v>54.2</c:v>
                </c:pt>
                <c:pt idx="14">
                  <c:v>53.8</c:v>
                </c:pt>
                <c:pt idx="15">
                  <c:v>53.1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BA-4619-B1C1-C59AB6741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433374447"/>
        <c:axId val="433360527"/>
      </c:barChart>
      <c:catAx>
        <c:axId val="433374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3360527"/>
        <c:crosses val="autoZero"/>
        <c:auto val="1"/>
        <c:lblAlgn val="ctr"/>
        <c:lblOffset val="100"/>
        <c:noMultiLvlLbl val="0"/>
      </c:catAx>
      <c:valAx>
        <c:axId val="433360527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433374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TABLICA!$D$9</c:f>
              <c:strCache>
                <c:ptCount val="1"/>
                <c:pt idx="0">
                  <c:v>mężczyźni </c:v>
                </c:pt>
              </c:strCache>
            </c:strRef>
          </c:tx>
          <c:spPr>
            <a:solidFill>
              <a:srgbClr val="5B9BD5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65619463313453E-3"/>
                  <c:y val="0.12591862635525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F9-4EB0-BD8F-70DDFFE05135}"/>
                </c:ext>
              </c:extLst>
            </c:dLbl>
            <c:dLbl>
              <c:idx val="1"/>
              <c:layout>
                <c:manualLayout>
                  <c:x val="-5.3739032010876941E-17"/>
                  <c:y val="0.134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F9-4EB0-BD8F-70DDFFE05135}"/>
                </c:ext>
              </c:extLst>
            </c:dLbl>
            <c:dLbl>
              <c:idx val="2"/>
              <c:layout>
                <c:manualLayout>
                  <c:x val="1.4656268947843226E-3"/>
                  <c:y val="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F9-4EB0-BD8F-70DDFFE05135}"/>
                </c:ext>
              </c:extLst>
            </c:dLbl>
            <c:dLbl>
              <c:idx val="3"/>
              <c:layout>
                <c:manualLayout>
                  <c:x val="2.9312537895687524E-3"/>
                  <c:y val="0.152777777777777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F9-4EB0-BD8F-70DDFFE05135}"/>
                </c:ext>
              </c:extLst>
            </c:dLbl>
            <c:dLbl>
              <c:idx val="4"/>
              <c:layout>
                <c:manualLayout>
                  <c:x val="1.4656268947843762E-3"/>
                  <c:y val="0.1481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F9-4EB0-BD8F-70DDFFE051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TABLICA!$C$10:$C$14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</c:strCache>
            </c:strRef>
          </c:cat>
          <c:val>
            <c:numRef>
              <c:f>TABLICA!$D$10:$D$14</c:f>
              <c:numCache>
                <c:formatCode>0.0%</c:formatCode>
                <c:ptCount val="5"/>
                <c:pt idx="0">
                  <c:v>0.311</c:v>
                </c:pt>
                <c:pt idx="1">
                  <c:v>0.96299999999999997</c:v>
                </c:pt>
                <c:pt idx="2">
                  <c:v>0.94699999999999995</c:v>
                </c:pt>
                <c:pt idx="3">
                  <c:v>0.879</c:v>
                </c:pt>
                <c:pt idx="4">
                  <c:v>0.76600000000000001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0F9-4EB0-BD8F-70DDFFE05135}"/>
            </c:ext>
          </c:extLst>
        </c:ser>
        <c:ser>
          <c:idx val="1"/>
          <c:order val="1"/>
          <c:tx>
            <c:strRef>
              <c:f>TABLICA!$E$9</c:f>
              <c:strCache>
                <c:ptCount val="1"/>
                <c:pt idx="0">
                  <c:v>kobiety</c:v>
                </c:pt>
              </c:strCache>
            </c:strRef>
          </c:tx>
          <c:spPr>
            <a:solidFill>
              <a:srgbClr val="628947"/>
            </a:solidFill>
            <a:ln>
              <a:solidFill>
                <a:srgbClr val="628947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4370231789688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F9-4EB0-BD8F-70DDFFE05135}"/>
                </c:ext>
              </c:extLst>
            </c:dLbl>
            <c:dLbl>
              <c:idx val="1"/>
              <c:layout>
                <c:manualLayout>
                  <c:x val="0"/>
                  <c:y val="0.152777777777777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F9-4EB0-BD8F-70DDFFE05135}"/>
                </c:ext>
              </c:extLst>
            </c:dLbl>
            <c:dLbl>
              <c:idx val="2"/>
              <c:layout>
                <c:manualLayout>
                  <c:x val="0"/>
                  <c:y val="0.15740740740740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F9-4EB0-BD8F-70DDFFE05135}"/>
                </c:ext>
              </c:extLst>
            </c:dLbl>
            <c:dLbl>
              <c:idx val="3"/>
              <c:layout>
                <c:manualLayout>
                  <c:x val="0"/>
                  <c:y val="0.15740740740740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F9-4EB0-BD8F-70DDFFE05135}"/>
                </c:ext>
              </c:extLst>
            </c:dLbl>
            <c:dLbl>
              <c:idx val="4"/>
              <c:layout>
                <c:manualLayout>
                  <c:x val="0"/>
                  <c:y val="0.13425925925925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F9-4EB0-BD8F-70DDFFE051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TABLICA!$C$10:$C$14</c:f>
              <c:strCache>
                <c:ptCount val="5"/>
                <c:pt idx="0">
                  <c:v>15-24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</c:strCache>
            </c:strRef>
          </c:cat>
          <c:val>
            <c:numRef>
              <c:f>TABLICA!$E$10:$E$14</c:f>
              <c:numCache>
                <c:formatCode>0.0%</c:formatCode>
                <c:ptCount val="5"/>
                <c:pt idx="0">
                  <c:v>0.246</c:v>
                </c:pt>
                <c:pt idx="1">
                  <c:v>0.81599999999999995</c:v>
                </c:pt>
                <c:pt idx="2">
                  <c:v>0.82299999999999995</c:v>
                </c:pt>
                <c:pt idx="3">
                  <c:v>0.86099999999999999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0F9-4EB0-BD8F-70DDFFE051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522675840"/>
        <c:axId val="522680160"/>
      </c:barChart>
      <c:catAx>
        <c:axId val="5226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2680160"/>
        <c:crosses val="autoZero"/>
        <c:auto val="1"/>
        <c:lblAlgn val="ctr"/>
        <c:lblOffset val="100"/>
        <c:noMultiLvlLbl val="0"/>
      </c:catAx>
      <c:valAx>
        <c:axId val="52268016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226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'III kw. 2019'!$R$7</c:f>
              <c:strCache>
                <c:ptCount val="1"/>
                <c:pt idx="0">
                  <c:v>Kobiety </c:v>
                </c:pt>
              </c:strCache>
            </c:strRef>
          </c:tx>
          <c:spPr>
            <a:ln w="19050" cap="rnd">
              <a:solidFill>
                <a:srgbClr val="62894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28947"/>
              </a:solidFill>
              <a:ln w="9525">
                <a:solidFill>
                  <a:srgbClr val="628947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7878787878788227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31-4F2D-87F0-802D563CBD0E}"/>
                </c:ext>
              </c:extLst>
            </c:dLbl>
            <c:dLbl>
              <c:idx val="3"/>
              <c:layout>
                <c:manualLayout>
                  <c:x val="-2.0833333333333332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31-4F2D-87F0-802D563CBD0E}"/>
                </c:ext>
              </c:extLst>
            </c:dLbl>
            <c:dLbl>
              <c:idx val="5"/>
              <c:layout>
                <c:manualLayout>
                  <c:x val="-5.681818181818182E-3"/>
                  <c:y val="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31-4F2D-87F0-802D563CB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628947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'III kw. 2019'!$Q$8:$Q$14</c:f>
              <c:numCache>
                <c:formatCode>@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xVal>
          <c:yVal>
            <c:numRef>
              <c:f>'III kw. 2019'!$R$8:$R$14</c:f>
              <c:numCache>
                <c:formatCode>0.0%</c:formatCode>
                <c:ptCount val="7"/>
                <c:pt idx="0">
                  <c:v>7.9331941544885182E-2</c:v>
                </c:pt>
                <c:pt idx="1">
                  <c:v>0.11410788381742738</c:v>
                </c:pt>
                <c:pt idx="2">
                  <c:v>0.13602015113350127</c:v>
                </c:pt>
                <c:pt idx="3">
                  <c:v>0.16831683168316833</c:v>
                </c:pt>
                <c:pt idx="4">
                  <c:v>0.15343915343915343</c:v>
                </c:pt>
                <c:pt idx="5">
                  <c:v>0.11420612813370473</c:v>
                </c:pt>
                <c:pt idx="6">
                  <c:v>0.11527377521613832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A31-4F2D-87F0-802D563CBD0E}"/>
            </c:ext>
          </c:extLst>
        </c:ser>
        <c:ser>
          <c:idx val="1"/>
          <c:order val="1"/>
          <c:tx>
            <c:strRef>
              <c:f>'III kw. 2019'!$S$7</c:f>
              <c:strCache>
                <c:ptCount val="1"/>
                <c:pt idx="0">
                  <c:v>Mężczyźni</c:v>
                </c:pt>
              </c:strCache>
            </c:strRef>
          </c:tx>
          <c:spPr>
            <a:ln w="19050" cap="rnd">
              <a:solidFill>
                <a:srgbClr val="5B9BD5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60000"/>
                  <a:lumOff val="40000"/>
                </a:srgbClr>
              </a:solidFill>
              <a:ln w="9525">
                <a:solidFill>
                  <a:srgbClr val="5B9BD5">
                    <a:lumMod val="60000"/>
                    <a:lumOff val="40000"/>
                  </a:srgb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81818181818182E-3"/>
                  <c:y val="-4.1666666666666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A31-4F2D-87F0-802D563CBD0E}"/>
                </c:ext>
              </c:extLst>
            </c:dLbl>
            <c:dLbl>
              <c:idx val="1"/>
              <c:layout>
                <c:manualLayout>
                  <c:x val="7.575757575757576E-3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31-4F2D-87F0-802D563CBD0E}"/>
                </c:ext>
              </c:extLst>
            </c:dLbl>
            <c:dLbl>
              <c:idx val="2"/>
              <c:layout>
                <c:manualLayout>
                  <c:x val="-2.462121212121212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31-4F2D-87F0-802D563CBD0E}"/>
                </c:ext>
              </c:extLst>
            </c:dLbl>
            <c:dLbl>
              <c:idx val="3"/>
              <c:layout>
                <c:manualLayout>
                  <c:x val="-3.7878787878788574E-3"/>
                  <c:y val="-4.629629629629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31-4F2D-87F0-802D563CBD0E}"/>
                </c:ext>
              </c:extLst>
            </c:dLbl>
            <c:dLbl>
              <c:idx val="4"/>
              <c:layout>
                <c:manualLayout>
                  <c:x val="5.681818181818182E-3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A31-4F2D-87F0-802D563CBD0E}"/>
                </c:ext>
              </c:extLst>
            </c:dLbl>
            <c:dLbl>
              <c:idx val="5"/>
              <c:layout>
                <c:manualLayout>
                  <c:x val="0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31-4F2D-87F0-802D563CBD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'III kw. 2019'!$Q$8:$Q$14</c:f>
              <c:numCache>
                <c:formatCode>@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xVal>
          <c:yVal>
            <c:numRef>
              <c:f>'III kw. 2019'!$S$8:$S$14</c:f>
              <c:numCache>
                <c:formatCode>0.0%</c:formatCode>
                <c:ptCount val="7"/>
                <c:pt idx="0">
                  <c:v>3.6630036630036632E-2</c:v>
                </c:pt>
                <c:pt idx="1">
                  <c:v>3.6363636363636362E-2</c:v>
                </c:pt>
                <c:pt idx="2">
                  <c:v>8.4388185654008432E-3</c:v>
                </c:pt>
                <c:pt idx="3">
                  <c:v>2.4793388429752067E-2</c:v>
                </c:pt>
                <c:pt idx="4">
                  <c:v>2.5210084033613446E-2</c:v>
                </c:pt>
                <c:pt idx="5">
                  <c:v>1.2987012987012988E-2</c:v>
                </c:pt>
                <c:pt idx="6">
                  <c:v>1.3452914798206279E-2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1A31-4F2D-87F0-802D563CB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414800"/>
        <c:axId val="754540352"/>
      </c:scatterChart>
      <c:valAx>
        <c:axId val="703414800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54540352"/>
        <c:crosses val="autoZero"/>
        <c:crossBetween val="midCat"/>
      </c:valAx>
      <c:valAx>
        <c:axId val="75454035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703414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871454223431723"/>
          <c:y val="8.8745936224666255E-2"/>
          <c:w val="0.20917358065701938"/>
          <c:h val="7.02570492590053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471472106255172E-2"/>
          <c:y val="2.9689608636977057E-2"/>
          <c:w val="0.93400183198576692"/>
          <c:h val="0.56119544773502505"/>
        </c:manualLayout>
      </c:layout>
      <c:lineChart>
        <c:grouping val="standard"/>
        <c:varyColors val="0"/>
        <c:ser>
          <c:idx val="0"/>
          <c:order val="0"/>
          <c:tx>
            <c:strRef>
              <c:f>Arkusz1!$J$4</c:f>
              <c:strCache>
                <c:ptCount val="1"/>
                <c:pt idx="0">
                  <c:v>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lumMod val="60000"/>
                  <a:lumOff val="40000"/>
                </a:srgbClr>
              </a:solidFill>
              <a:ln w="9525">
                <a:noFill/>
              </a:ln>
              <a:effectLst/>
            </c:spPr>
          </c:marker>
          <c:dLbls>
            <c:dLbl>
              <c:idx val="17"/>
              <c:layout>
                <c:manualLayout>
                  <c:x val="-7.6587284391502822E-3"/>
                  <c:y val="6.32125724331464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34-401C-8165-B7B64041F677}"/>
                </c:ext>
              </c:extLst>
            </c:dLbl>
            <c:dLbl>
              <c:idx val="18"/>
              <c:layout>
                <c:manualLayout>
                  <c:x val="-3.2823121882072639E-3"/>
                  <c:y val="2.5285028973258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34-401C-8165-B7B64041F6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Arkusz1!$I$5:$I$23</c:f>
              <c:strCache>
                <c:ptCount val="19"/>
                <c:pt idx="0">
                  <c:v>Informacja i komunikacja</c:v>
                </c:pt>
                <c:pt idx="1">
                  <c:v>Działalność finansowa i ubezpieczeniowa</c:v>
                </c:pt>
                <c:pt idx="2">
                  <c:v>     Przetwórstwo przemysłowe</c:v>
                </c:pt>
                <c:pt idx="3">
                  <c:v>     Górnictwo i wydobywanie</c:v>
                </c:pt>
                <c:pt idx="4">
                  <c:v>Działalność profesjonalna, naukowa </c:v>
                </c:pt>
                <c:pt idx="5">
                  <c:v>Handel; naprawa pojazdów samochodowych</c:v>
                </c:pt>
                <c:pt idx="6">
                  <c:v>Opieka zdrowotna i pomoc społeczna</c:v>
                </c:pt>
                <c:pt idx="7">
                  <c:v>Transport i gospodarka magazynowa</c:v>
                </c:pt>
                <c:pt idx="8">
                  <c:v>Edukacja</c:v>
                </c:pt>
                <c:pt idx="9">
                  <c:v>Administracja publiczna i obrona narodowa</c:v>
                </c:pt>
                <c:pt idx="10">
                  <c:v>Pozostała działalność usługowa</c:v>
                </c:pt>
                <c:pt idx="11">
                  <c:v>Działalność związana z kulturą, rozrywką </c:v>
                </c:pt>
                <c:pt idx="12">
                  <c:v>Obsługa rynku nieruchomości</c:v>
                </c:pt>
                <c:pt idx="13">
                  <c:v>Dostawa wody, gospodarowanie ściekami </c:v>
                </c:pt>
                <c:pt idx="14">
                  <c:v>   Wytwarzanie i zaopatrywanie w energię, gaz</c:v>
                </c:pt>
                <c:pt idx="15">
                  <c:v>Zakwaterowanie i gastronomia</c:v>
                </c:pt>
                <c:pt idx="16">
                  <c:v>Administrowanie i działalność wspierająca</c:v>
                </c:pt>
                <c:pt idx="17">
                  <c:v>Rolnictwo, leśnictwo, łowiectwo i rybactwo</c:v>
                </c:pt>
                <c:pt idx="18">
                  <c:v>Budownictwo</c:v>
                </c:pt>
              </c:strCache>
            </c:strRef>
          </c:cat>
          <c:val>
            <c:numRef>
              <c:f>Arkusz1!$J$5:$J$23</c:f>
              <c:numCache>
                <c:formatCode>0.00</c:formatCode>
                <c:ptCount val="19"/>
                <c:pt idx="0">
                  <c:v>14622.11</c:v>
                </c:pt>
                <c:pt idx="1">
                  <c:v>12791.6</c:v>
                </c:pt>
                <c:pt idx="2">
                  <c:v>7857</c:v>
                </c:pt>
                <c:pt idx="3">
                  <c:v>7911.71</c:v>
                </c:pt>
                <c:pt idx="4">
                  <c:v>9250.86</c:v>
                </c:pt>
                <c:pt idx="5">
                  <c:v>6596.51</c:v>
                </c:pt>
                <c:pt idx="6">
                  <c:v>9200</c:v>
                </c:pt>
                <c:pt idx="7">
                  <c:v>8385</c:v>
                </c:pt>
                <c:pt idx="8">
                  <c:v>8298</c:v>
                </c:pt>
                <c:pt idx="9">
                  <c:v>8676</c:v>
                </c:pt>
                <c:pt idx="10">
                  <c:v>6221.33</c:v>
                </c:pt>
                <c:pt idx="11">
                  <c:v>7064.33</c:v>
                </c:pt>
                <c:pt idx="12">
                  <c:v>7155.03</c:v>
                </c:pt>
                <c:pt idx="13">
                  <c:v>7457.15</c:v>
                </c:pt>
                <c:pt idx="14">
                  <c:v>11238.51</c:v>
                </c:pt>
                <c:pt idx="15">
                  <c:v>4870.5</c:v>
                </c:pt>
                <c:pt idx="16">
                  <c:v>5112.16</c:v>
                </c:pt>
                <c:pt idx="17">
                  <c:v>6754.03</c:v>
                </c:pt>
                <c:pt idx="18">
                  <c:v>4686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C4-448B-AB98-5246FF9768B2}"/>
            </c:ext>
          </c:extLst>
        </c:ser>
        <c:ser>
          <c:idx val="1"/>
          <c:order val="1"/>
          <c:tx>
            <c:strRef>
              <c:f>Arkusz1!$K$4</c:f>
              <c:strCache>
                <c:ptCount val="1"/>
                <c:pt idx="0">
                  <c:v>k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628947"/>
              </a:solidFill>
              <a:ln w="9525">
                <a:noFill/>
              </a:ln>
              <a:effectLst/>
            </c:spPr>
          </c:marker>
          <c:dLbls>
            <c:dLbl>
              <c:idx val="8"/>
              <c:layout>
                <c:manualLayout>
                  <c:x val="0"/>
                  <c:y val="6.3212572433145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C4-448B-AB98-5246FF9768B2}"/>
                </c:ext>
              </c:extLst>
            </c:dLbl>
            <c:dLbl>
              <c:idx val="10"/>
              <c:layout>
                <c:manualLayout>
                  <c:x val="-1.1185682326621924E-3"/>
                  <c:y val="2.1201347473040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C4-448B-AB98-5246FF9768B2}"/>
                </c:ext>
              </c:extLst>
            </c:dLbl>
            <c:dLbl>
              <c:idx val="11"/>
              <c:layout>
                <c:manualLayout>
                  <c:x val="0"/>
                  <c:y val="1.349527665317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C4-448B-AB98-5246FF9768B2}"/>
                </c:ext>
              </c:extLst>
            </c:dLbl>
            <c:dLbl>
              <c:idx val="12"/>
              <c:layout>
                <c:manualLayout>
                  <c:x val="0"/>
                  <c:y val="1.619433198380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C4-448B-AB98-5246FF9768B2}"/>
                </c:ext>
              </c:extLst>
            </c:dLbl>
            <c:dLbl>
              <c:idx val="13"/>
              <c:layout>
                <c:manualLayout>
                  <c:x val="0"/>
                  <c:y val="1.6194331983805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C4-448B-AB98-5246FF9768B2}"/>
                </c:ext>
              </c:extLst>
            </c:dLbl>
            <c:dLbl>
              <c:idx val="14"/>
              <c:layout>
                <c:manualLayout>
                  <c:x val="0"/>
                  <c:y val="2.699055330634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C4-448B-AB98-5246FF9768B2}"/>
                </c:ext>
              </c:extLst>
            </c:dLbl>
            <c:dLbl>
              <c:idx val="15"/>
              <c:layout>
                <c:manualLayout>
                  <c:x val="0"/>
                  <c:y val="2.5676250090836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C4-448B-AB98-5246FF9768B2}"/>
                </c:ext>
              </c:extLst>
            </c:dLbl>
            <c:dLbl>
              <c:idx val="16"/>
              <c:layout>
                <c:manualLayout>
                  <c:x val="0"/>
                  <c:y val="2.6990553306342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C4-448B-AB98-5246FF9768B2}"/>
                </c:ext>
              </c:extLst>
            </c:dLbl>
            <c:dLbl>
              <c:idx val="17"/>
              <c:layout>
                <c:manualLayout>
                  <c:x val="-5.470520313678773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34-401C-8165-B7B64041F677}"/>
                </c:ext>
              </c:extLst>
            </c:dLbl>
            <c:dLbl>
              <c:idx val="18"/>
              <c:layout>
                <c:manualLayout>
                  <c:x val="0"/>
                  <c:y val="1.8963771729943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34-401C-8165-B7B64041F6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Arkusz1!$I$5:$I$23</c:f>
              <c:strCache>
                <c:ptCount val="19"/>
                <c:pt idx="0">
                  <c:v>Informacja i komunikacja</c:v>
                </c:pt>
                <c:pt idx="1">
                  <c:v>Działalność finansowa i ubezpieczeniowa</c:v>
                </c:pt>
                <c:pt idx="2">
                  <c:v>     Przetwórstwo przemysłowe</c:v>
                </c:pt>
                <c:pt idx="3">
                  <c:v>     Górnictwo i wydobywanie</c:v>
                </c:pt>
                <c:pt idx="4">
                  <c:v>Działalność profesjonalna, naukowa </c:v>
                </c:pt>
                <c:pt idx="5">
                  <c:v>Handel; naprawa pojazdów samochodowych</c:v>
                </c:pt>
                <c:pt idx="6">
                  <c:v>Opieka zdrowotna i pomoc społeczna</c:v>
                </c:pt>
                <c:pt idx="7">
                  <c:v>Transport i gospodarka magazynowa</c:v>
                </c:pt>
                <c:pt idx="8">
                  <c:v>Edukacja</c:v>
                </c:pt>
                <c:pt idx="9">
                  <c:v>Administracja publiczna i obrona narodowa</c:v>
                </c:pt>
                <c:pt idx="10">
                  <c:v>Pozostała działalność usługowa</c:v>
                </c:pt>
                <c:pt idx="11">
                  <c:v>Działalność związana z kulturą, rozrywką </c:v>
                </c:pt>
                <c:pt idx="12">
                  <c:v>Obsługa rynku nieruchomości</c:v>
                </c:pt>
                <c:pt idx="13">
                  <c:v>Dostawa wody, gospodarowanie ściekami </c:v>
                </c:pt>
                <c:pt idx="14">
                  <c:v>   Wytwarzanie i zaopatrywanie w energię, gaz</c:v>
                </c:pt>
                <c:pt idx="15">
                  <c:v>Zakwaterowanie i gastronomia</c:v>
                </c:pt>
                <c:pt idx="16">
                  <c:v>Administrowanie i działalność wspierająca</c:v>
                </c:pt>
                <c:pt idx="17">
                  <c:v>Rolnictwo, leśnictwo, łowiectwo i rybactwo</c:v>
                </c:pt>
                <c:pt idx="18">
                  <c:v>Budownictwo</c:v>
                </c:pt>
              </c:strCache>
            </c:strRef>
          </c:cat>
          <c:val>
            <c:numRef>
              <c:f>Arkusz1!$K$5:$K$23</c:f>
              <c:numCache>
                <c:formatCode>0.00</c:formatCode>
                <c:ptCount val="19"/>
                <c:pt idx="0">
                  <c:v>10324.64</c:v>
                </c:pt>
                <c:pt idx="1">
                  <c:v>9102</c:v>
                </c:pt>
                <c:pt idx="2">
                  <c:v>6463.75</c:v>
                </c:pt>
                <c:pt idx="3">
                  <c:v>6564.08</c:v>
                </c:pt>
                <c:pt idx="4">
                  <c:v>7950.37</c:v>
                </c:pt>
                <c:pt idx="5">
                  <c:v>5815.67</c:v>
                </c:pt>
                <c:pt idx="6">
                  <c:v>8440.35</c:v>
                </c:pt>
                <c:pt idx="7">
                  <c:v>7775.28</c:v>
                </c:pt>
                <c:pt idx="8">
                  <c:v>7734.1</c:v>
                </c:pt>
                <c:pt idx="9">
                  <c:v>8094.4</c:v>
                </c:pt>
                <c:pt idx="10">
                  <c:v>5857.74</c:v>
                </c:pt>
                <c:pt idx="11">
                  <c:v>6850.3</c:v>
                </c:pt>
                <c:pt idx="12">
                  <c:v>6960</c:v>
                </c:pt>
                <c:pt idx="13">
                  <c:v>7280</c:v>
                </c:pt>
                <c:pt idx="14">
                  <c:v>11001.25</c:v>
                </c:pt>
                <c:pt idx="15">
                  <c:v>4848.2299999999996</c:v>
                </c:pt>
                <c:pt idx="16">
                  <c:v>5212.37</c:v>
                </c:pt>
                <c:pt idx="17">
                  <c:v>7663.6</c:v>
                </c:pt>
                <c:pt idx="18">
                  <c:v>6900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1C4-448B-AB98-5246FF976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3017695"/>
        <c:axId val="433024415"/>
      </c:lineChart>
      <c:catAx>
        <c:axId val="43301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33024415"/>
        <c:crosses val="autoZero"/>
        <c:auto val="1"/>
        <c:lblAlgn val="ctr"/>
        <c:lblOffset val="100"/>
        <c:noMultiLvlLbl val="0"/>
      </c:catAx>
      <c:valAx>
        <c:axId val="433024415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3301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499517270247932E-2"/>
          <c:y val="0.40935715302519443"/>
          <c:w val="0.17328635292033867"/>
          <c:h val="5.3335981293060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0.37379</cdr:x>
      <cdr:y>0.28018</cdr:y>
    </cdr:from>
    <cdr:to>
      <cdr:x>0.37379</cdr:x>
      <cdr:y>0.30688</cdr:y>
    </cdr:to>
    <cdr:cxnSp macro="">
      <cdr:nvCxnSpPr>
        <cdr:cNvPr id="2" name="Łącznik prosty 1">
          <a:extLst xmlns:a="http://schemas.openxmlformats.org/drawingml/2006/main">
            <a:ext uri="{FF2B5EF4-FFF2-40B4-BE49-F238E27FC236}">
              <a16:creationId xmlns:a16="http://schemas.microsoft.com/office/drawing/2014/main" id="{7EC04DB8-4E41-8110-CEEC-96C53DD6376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4292471" y="1125812"/>
          <a:ext cx="0" cy="10730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0.42583</cdr:x>
      <cdr:y>0.29295</cdr:y>
    </cdr:from>
    <cdr:to>
      <cdr:x>0.42583</cdr:x>
      <cdr:y>0.32082</cdr:y>
    </cdr:to>
    <cdr:cxnSp macro="">
      <cdr:nvCxnSpPr>
        <cdr:cNvPr id="9" name="Łącznik prosty 8">
          <a:extLst xmlns:a="http://schemas.openxmlformats.org/drawingml/2006/main">
            <a:ext uri="{FF2B5EF4-FFF2-40B4-BE49-F238E27FC236}">
              <a16:creationId xmlns:a16="http://schemas.microsoft.com/office/drawing/2014/main" id="{7EC04DB8-4E41-8110-CEEC-96C53DD6376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890103" y="1177130"/>
          <a:ext cx="0" cy="11196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0.52281</cdr:x>
      <cdr:y>0.28626</cdr:y>
    </cdr:from>
    <cdr:to>
      <cdr:x>0.52281</cdr:x>
      <cdr:y>0.31296</cdr:y>
    </cdr:to>
    <cdr:cxnSp macro="">
      <cdr:nvCxnSpPr>
        <cdr:cNvPr id="13" name="Łącznik prosty 12">
          <a:extLst xmlns:a="http://schemas.openxmlformats.org/drawingml/2006/main">
            <a:ext uri="{FF2B5EF4-FFF2-40B4-BE49-F238E27FC236}">
              <a16:creationId xmlns:a16="http://schemas.microsoft.com/office/drawing/2014/main" id="{7EC04DB8-4E41-8110-CEEC-96C53DD6376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6003731" y="1150244"/>
          <a:ext cx="0" cy="10730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0.91525</cdr:x>
      <cdr:y>0.32353</cdr:y>
    </cdr:from>
    <cdr:to>
      <cdr:x>0.91525</cdr:x>
      <cdr:y>0.35023</cdr:y>
    </cdr:to>
    <cdr:cxnSp macro="">
      <cdr:nvCxnSpPr>
        <cdr:cNvPr id="14" name="Łącznik prosty 13">
          <a:extLst xmlns:a="http://schemas.openxmlformats.org/drawingml/2006/main">
            <a:ext uri="{FF2B5EF4-FFF2-40B4-BE49-F238E27FC236}">
              <a16:creationId xmlns:a16="http://schemas.microsoft.com/office/drawing/2014/main" id="{7EC04DB8-4E41-8110-CEEC-96C53DD6376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0510417" y="1299997"/>
          <a:ext cx="0" cy="10730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5F3AE-B846-4A90-B644-6B4667C1A096}" type="datetimeFigureOut">
              <a:rPr lang="pl-PL" smtClean="0"/>
              <a:t>09.03.2026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59BB6-43DA-47B2-81CB-FCBDCBEADE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64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>
            <a:extLst>
              <a:ext uri="{FF2B5EF4-FFF2-40B4-BE49-F238E27FC236}">
                <a16:creationId xmlns:a16="http://schemas.microsoft.com/office/drawing/2014/main" id="{3CCAFF3E-01C6-5C5B-830D-1F933A69E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8915" name="Symbol zastępczy notatek 2">
            <a:extLst>
              <a:ext uri="{FF2B5EF4-FFF2-40B4-BE49-F238E27FC236}">
                <a16:creationId xmlns:a16="http://schemas.microsoft.com/office/drawing/2014/main" id="{12C65A2F-DDD5-061E-9300-E2443B2EF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8916" name="Symbol zastępczy numeru slajdu 3">
            <a:extLst>
              <a:ext uri="{FF2B5EF4-FFF2-40B4-BE49-F238E27FC236}">
                <a16:creationId xmlns:a16="http://schemas.microsoft.com/office/drawing/2014/main" id="{A0452019-D4A8-9346-DE16-D913C306B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0639E-E153-40DA-8B90-B6D923071622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>
            <a:extLst>
              <a:ext uri="{FF2B5EF4-FFF2-40B4-BE49-F238E27FC236}">
                <a16:creationId xmlns:a16="http://schemas.microsoft.com/office/drawing/2014/main" id="{3CCAFF3E-01C6-5C5B-830D-1F933A69E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8915" name="Symbol zastępczy notatek 2">
            <a:extLst>
              <a:ext uri="{FF2B5EF4-FFF2-40B4-BE49-F238E27FC236}">
                <a16:creationId xmlns:a16="http://schemas.microsoft.com/office/drawing/2014/main" id="{12C65A2F-DDD5-061E-9300-E2443B2EFD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8916" name="Symbol zastępczy numeru slajdu 3">
            <a:extLst>
              <a:ext uri="{FF2B5EF4-FFF2-40B4-BE49-F238E27FC236}">
                <a16:creationId xmlns:a16="http://schemas.microsoft.com/office/drawing/2014/main" id="{A0452019-D4A8-9346-DE16-D913C306B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0639E-E153-40DA-8B90-B6D923071622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B321A1E6-82C9-438D-BD03-87D9F2618A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02732" y="1465463"/>
            <a:ext cx="10812679" cy="50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lnSpc>
                <a:spcPct val="150000"/>
              </a:lnSpc>
              <a:defRPr sz="1900">
                <a:latin typeface="Fira Sans SemiBold" panose="020B06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6;p5">
            <a:extLst>
              <a:ext uri="{FF2B5EF4-FFF2-40B4-BE49-F238E27FC236}">
                <a16:creationId xmlns:a16="http://schemas.microsoft.com/office/drawing/2014/main" id="{E273C5BD-03D2-49D0-9FC3-F5BDA7FB27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2732" y="2333097"/>
            <a:ext cx="10812679" cy="50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defRPr sz="1700">
                <a:latin typeface="Fira Sans" panose="020B05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9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B321A1E6-82C9-438D-BD03-87D9F2618A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3200" y="1465463"/>
            <a:ext cx="10832163" cy="57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lnSpc>
                <a:spcPct val="150000"/>
              </a:lnSpc>
              <a:defRPr sz="1900">
                <a:latin typeface="Fira Sans SemiBold" panose="020B06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6;p5">
            <a:extLst>
              <a:ext uri="{FF2B5EF4-FFF2-40B4-BE49-F238E27FC236}">
                <a16:creationId xmlns:a16="http://schemas.microsoft.com/office/drawing/2014/main" id="{E273C5BD-03D2-49D0-9FC3-F5BDA7FB27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3201" y="2256091"/>
            <a:ext cx="10832162" cy="57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700">
                <a:latin typeface="Fira Sans" panose="020B05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85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91FE7D-2619-2401-62BA-2A003DDD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4F2F-94E4-4D4F-A25B-A9AB8E75FC26}" type="datetimeFigureOut">
              <a:rPr lang="pl-PL"/>
              <a:pPr>
                <a:defRPr/>
              </a:pPr>
              <a:t>09.03.2026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934889-CB65-0661-A94A-F350E0B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27B6A85-C555-4B18-8373-529BFCDB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4044A-84B8-4A11-B8E7-97C98294349E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615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B321A1E6-82C9-438D-BD03-87D9F2618A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02732" y="1465463"/>
            <a:ext cx="10812679" cy="50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lnSpc>
                <a:spcPct val="150000"/>
              </a:lnSpc>
              <a:defRPr sz="1900">
                <a:latin typeface="Fira Sans SemiBold" panose="020B06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6;p5">
            <a:extLst>
              <a:ext uri="{FF2B5EF4-FFF2-40B4-BE49-F238E27FC236}">
                <a16:creationId xmlns:a16="http://schemas.microsoft.com/office/drawing/2014/main" id="{E273C5BD-03D2-49D0-9FC3-F5BDA7FB27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2732" y="2333097"/>
            <a:ext cx="10812679" cy="509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defRPr sz="1700">
                <a:latin typeface="Fira Sans" panose="020B05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216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2D56BF-1D78-4F5F-BB8C-C8E9D6D3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0" y="1440000"/>
            <a:ext cx="10892414" cy="388550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69F0CD-E404-43AC-8059-B870F329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273" y="6356350"/>
            <a:ext cx="1949381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6454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5805E-2B0C-46BF-B0DC-F3E934D6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7B8D8F-E571-4F8A-80DE-3AEB03E3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01" y="1440000"/>
            <a:ext cx="10822114" cy="226043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7BC9DA-BC24-4865-B578-99BE3BE3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4716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480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E08CBF-258E-43C0-AD84-CDE04181E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200" y="1477416"/>
            <a:ext cx="5364945" cy="4303760"/>
          </a:xfrm>
        </p:spPr>
        <p:txBody>
          <a:bodyPr>
            <a:normAutofit/>
          </a:bodyPr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466428-00B1-45E0-B292-A3E83CC87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144" y="1477416"/>
            <a:ext cx="5305656" cy="4303759"/>
          </a:xfrm>
        </p:spPr>
        <p:txBody>
          <a:bodyPr>
            <a:normAutofit/>
          </a:bodyPr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7D7162-D12D-4615-BABB-D5682620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647" y="6356350"/>
            <a:ext cx="2820153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6A84B4B-8A62-4E55-993D-DB5594E9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9870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75C357-08AF-4DF4-9194-19BD5E72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75149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6F37573-E026-41B3-B27A-B704CF99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58248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B8C363-488F-4576-B4CF-0A0F215E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4666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442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3CA9EE-F113-4105-B407-9D3E414D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0" y="1460311"/>
            <a:ext cx="3932237" cy="103723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8376528-AE80-49AE-B970-A6D8D6C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693" y="1460310"/>
            <a:ext cx="6271621" cy="41142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24F27C-32B0-4181-824E-694F9BE1D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199" y="2497542"/>
            <a:ext cx="3932237" cy="307699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7D3753-87B5-4594-A7CC-B59BFB34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4714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5095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168B03-1B26-4EA9-8012-CEB1BB1AA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200" y="1446663"/>
            <a:ext cx="10832163" cy="3665164"/>
          </a:xfrm>
        </p:spPr>
        <p:txBody>
          <a:bodyPr vert="eaVert"/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6C6AE5-F48C-4988-A680-C26F85BC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894764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2CFFD5D-03FA-4B13-93E3-D4F8E752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7085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2D56BF-1D78-4F5F-BB8C-C8E9D6D3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40" y="1440000"/>
            <a:ext cx="10892414" cy="388550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69F0CD-E404-43AC-8059-B870F329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273" y="6356350"/>
            <a:ext cx="1949381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23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D50E431-0608-44E0-97E4-317DAB025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88675" y="1460310"/>
            <a:ext cx="2630125" cy="4059142"/>
          </a:xfrm>
          <a:prstGeom prst="rect">
            <a:avLst/>
          </a:prstGeom>
        </p:spPr>
        <p:txBody>
          <a:bodyPr vert="eaVert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6A80ACC-456C-4141-9775-00BAABA57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200" y="1460309"/>
            <a:ext cx="8044079" cy="4059142"/>
          </a:xfrm>
        </p:spPr>
        <p:txBody>
          <a:bodyPr vert="eaVert"/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296DDD-D11F-474F-8E5C-3FCC3943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08200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2681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B321A1E6-82C9-438D-BD03-87D9F2618A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73200" y="1465463"/>
            <a:ext cx="10832163" cy="57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>
              <a:lnSpc>
                <a:spcPct val="150000"/>
              </a:lnSpc>
              <a:defRPr sz="1900">
                <a:latin typeface="Fira Sans SemiBold" panose="020B06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6;p5">
            <a:extLst>
              <a:ext uri="{FF2B5EF4-FFF2-40B4-BE49-F238E27FC236}">
                <a16:creationId xmlns:a16="http://schemas.microsoft.com/office/drawing/2014/main" id="{E273C5BD-03D2-49D0-9FC3-F5BDA7FB274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73201" y="2256091"/>
            <a:ext cx="10832162" cy="5726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700">
                <a:latin typeface="Fira Sans" panose="020B0503050000020004" pitchFamily="34" charset="0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793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5805E-2B0C-46BF-B0DC-F3E934D6D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7B8D8F-E571-4F8A-80DE-3AEB03E3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01" y="1440000"/>
            <a:ext cx="10822114" cy="2260431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7BC9DA-BC24-4865-B578-99BE3BE3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4716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6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E08CBF-258E-43C0-AD84-CDE04181E4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200" y="1477416"/>
            <a:ext cx="5364945" cy="4303760"/>
          </a:xfrm>
        </p:spPr>
        <p:txBody>
          <a:bodyPr>
            <a:normAutofit/>
          </a:bodyPr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466428-00B1-45E0-B292-A3E83CC87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144" y="1477416"/>
            <a:ext cx="5305656" cy="4303759"/>
          </a:xfrm>
        </p:spPr>
        <p:txBody>
          <a:bodyPr>
            <a:normAutofit/>
          </a:bodyPr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7D7162-D12D-4615-BABB-D5682620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8647" y="6356350"/>
            <a:ext cx="2820153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6A84B4B-8A62-4E55-993D-DB5594E9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8266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775C357-08AF-4DF4-9194-19BD5E72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75149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6F37573-E026-41B3-B27A-B704CF99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034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0B8C363-488F-4576-B4CF-0A0F215E2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74666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87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3CA9EE-F113-4105-B407-9D3E414D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0" y="1460311"/>
            <a:ext cx="3932237" cy="103723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8376528-AE80-49AE-B970-A6D8D6C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693" y="1460310"/>
            <a:ext cx="6271621" cy="41142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24F27C-32B0-4181-824E-694F9BE1D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199" y="2497542"/>
            <a:ext cx="3932237" cy="307699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Fira Sans" panose="020B05030500000200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7D3753-87B5-4594-A7CC-B59BFB34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4714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67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168B03-1B26-4EA9-8012-CEB1BB1AA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200" y="1446663"/>
            <a:ext cx="10832163" cy="3665164"/>
          </a:xfrm>
        </p:spPr>
        <p:txBody>
          <a:bodyPr vert="eaVert"/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6C6AE5-F48C-4988-A680-C26F85BC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2894764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2CFFD5D-03FA-4B13-93E3-D4F8E752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670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D50E431-0608-44E0-97E4-317DAB025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88675" y="1460310"/>
            <a:ext cx="2630125" cy="4059142"/>
          </a:xfrm>
          <a:prstGeom prst="rect">
            <a:avLst/>
          </a:prstGeom>
        </p:spPr>
        <p:txBody>
          <a:bodyPr vert="eaVert"/>
          <a:lstStyle>
            <a:lvl1pPr>
              <a:lnSpc>
                <a:spcPct val="150000"/>
              </a:lnSpc>
              <a:defRPr sz="17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6A80ACC-456C-4141-9775-00BAABA57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200" y="1460309"/>
            <a:ext cx="8044079" cy="4059142"/>
          </a:xfrm>
        </p:spPr>
        <p:txBody>
          <a:bodyPr vert="eaVert"/>
          <a:lstStyle>
            <a:lvl1pPr>
              <a:defRPr sz="1200">
                <a:latin typeface="Fira Sans" panose="020B0503050000020004" pitchFamily="34" charset="0"/>
              </a:defRPr>
            </a:lvl1pPr>
            <a:lvl2pPr>
              <a:defRPr sz="1200">
                <a:latin typeface="Fira Sans" panose="020B0503050000020004" pitchFamily="34" charset="0"/>
              </a:defRPr>
            </a:lvl2pPr>
            <a:lvl3pPr>
              <a:defRPr sz="1200">
                <a:latin typeface="Fira Sans" panose="020B0503050000020004" pitchFamily="34" charset="0"/>
              </a:defRPr>
            </a:lvl3pPr>
            <a:lvl4pPr>
              <a:defRPr sz="1200">
                <a:latin typeface="Fira Sans" panose="020B0503050000020004" pitchFamily="34" charset="0"/>
              </a:defRPr>
            </a:lvl4pPr>
            <a:lvl5pPr>
              <a:defRPr sz="1200">
                <a:latin typeface="Fira Sans" panose="020B05030500000200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296DDD-D11F-474F-8E5C-3FCC3943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908200" cy="365125"/>
          </a:xfrm>
        </p:spPr>
        <p:txBody>
          <a:bodyPr/>
          <a:lstStyle/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617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B92188-DBD6-4169-BE67-6C09F1C0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01" y="1446663"/>
            <a:ext cx="10802018" cy="366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FC5260-0273-4B2A-9087-B635E1B51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86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72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B92188-DBD6-4169-BE67-6C09F1C0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201" y="1446663"/>
            <a:ext cx="10802018" cy="366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FC5260-0273-4B2A-9087-B635E1B51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2864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53669-668D-488D-94DD-56FCB242BF1B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468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0CD9D37-200A-42DC-95EB-1C99AD995841}"/>
              </a:ext>
            </a:extLst>
          </p:cNvPr>
          <p:cNvSpPr/>
          <p:nvPr/>
        </p:nvSpPr>
        <p:spPr>
          <a:xfrm>
            <a:off x="4882602" y="4653722"/>
            <a:ext cx="58466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Posiedzenie Pomorskiej Rady ds. Kobiet</a:t>
            </a:r>
          </a:p>
          <a:p>
            <a:pPr>
              <a:spcBef>
                <a:spcPts val="600"/>
              </a:spcBef>
            </a:pP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Gdańsk, 6 marca 2026 r. </a:t>
            </a: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0D8067D-B56A-6CAE-CC50-F2FD2A90261C}"/>
              </a:ext>
            </a:extLst>
          </p:cNvPr>
          <p:cNvSpPr txBox="1">
            <a:spLocks/>
          </p:cNvSpPr>
          <p:nvPr/>
        </p:nvSpPr>
        <p:spPr>
          <a:xfrm>
            <a:off x="4863946" y="2967134"/>
            <a:ext cx="6556727" cy="17163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1900" kern="1200">
                <a:solidFill>
                  <a:schemeClr val="tx1"/>
                </a:solidFill>
                <a:latin typeface="Fira Sans SemiBold" panose="020B06030500000200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KOBIETY NA RYNKU PRACY                         W WOJEWÓDZTWIE POMORSKIM</a:t>
            </a:r>
            <a:br>
              <a:rPr lang="pl-PL" sz="2800" b="1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</a:br>
            <a:r>
              <a:rPr lang="pl-PL" sz="1600" b="1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dane i wskaźniki obrazujące aktualną sytuację</a:t>
            </a:r>
          </a:p>
        </p:txBody>
      </p:sp>
    </p:spTree>
    <p:extLst>
      <p:ext uri="{BB962C8B-B14F-4D97-AF65-F5344CB8AC3E}">
        <p14:creationId xmlns:p14="http://schemas.microsoft.com/office/powerpoint/2010/main" val="14262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460D7A6-0D85-DE99-2A86-0B3A96D9DEF1}"/>
              </a:ext>
            </a:extLst>
          </p:cNvPr>
          <p:cNvSpPr/>
          <p:nvPr/>
        </p:nvSpPr>
        <p:spPr>
          <a:xfrm>
            <a:off x="490828" y="339119"/>
            <a:ext cx="9166354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ZATRUDNIENIE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ED3B8A-3575-E2E5-9412-E7DFE78A5DC4}"/>
              </a:ext>
            </a:extLst>
          </p:cNvPr>
          <p:cNvSpPr txBox="1"/>
          <p:nvPr/>
        </p:nvSpPr>
        <p:spPr>
          <a:xfrm>
            <a:off x="10604750" y="6208974"/>
            <a:ext cx="1166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BAEL, GUS </a:t>
            </a:r>
            <a:endParaRPr lang="pl-PL" sz="1400" dirty="0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934B905A-5226-AE4B-C6B3-899751ECA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153941"/>
              </p:ext>
            </p:extLst>
          </p:nvPr>
        </p:nvGraphicFramePr>
        <p:xfrm>
          <a:off x="28495" y="3308068"/>
          <a:ext cx="8837541" cy="2616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upa 8">
            <a:extLst>
              <a:ext uri="{FF2B5EF4-FFF2-40B4-BE49-F238E27FC236}">
                <a16:creationId xmlns:a16="http://schemas.microsoft.com/office/drawing/2014/main" id="{E0CED608-0132-A2AE-CEE8-164A5C9A4C4E}"/>
              </a:ext>
            </a:extLst>
          </p:cNvPr>
          <p:cNvGrpSpPr/>
          <p:nvPr/>
        </p:nvGrpSpPr>
        <p:grpSpPr>
          <a:xfrm>
            <a:off x="524368" y="1946699"/>
            <a:ext cx="3352156" cy="1409960"/>
            <a:chOff x="1952885" y="1411727"/>
            <a:chExt cx="3352156" cy="1409960"/>
          </a:xfrm>
        </p:grpSpPr>
        <p:sp>
          <p:nvSpPr>
            <p:cNvPr id="40" name="pole tekstowe 39">
              <a:extLst>
                <a:ext uri="{FF2B5EF4-FFF2-40B4-BE49-F238E27FC236}">
                  <a16:creationId xmlns:a16="http://schemas.microsoft.com/office/drawing/2014/main" id="{13F5E7DE-B086-9C0A-75F5-A45E711971B2}"/>
                </a:ext>
              </a:extLst>
            </p:cNvPr>
            <p:cNvSpPr txBox="1"/>
            <p:nvPr/>
          </p:nvSpPr>
          <p:spPr>
            <a:xfrm>
              <a:off x="2590980" y="1411727"/>
              <a:ext cx="1986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3 kwartał 2025</a:t>
              </a:r>
              <a:r>
                <a:rPr lang="pl-PL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r. </a:t>
              </a:r>
            </a:p>
          </p:txBody>
        </p: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0FA11165-11CF-132C-EBC4-333373AF258A}"/>
                </a:ext>
              </a:extLst>
            </p:cNvPr>
            <p:cNvGrpSpPr/>
            <p:nvPr/>
          </p:nvGrpSpPr>
          <p:grpSpPr>
            <a:xfrm>
              <a:off x="1952885" y="1728287"/>
              <a:ext cx="3352156" cy="1093400"/>
              <a:chOff x="1952885" y="1532341"/>
              <a:chExt cx="3352156" cy="1093400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9CFA7467-F7B9-D373-2F39-2E480E2F9C1F}"/>
                  </a:ext>
                </a:extLst>
              </p:cNvPr>
              <p:cNvGrpSpPr/>
              <p:nvPr/>
            </p:nvGrpSpPr>
            <p:grpSpPr>
              <a:xfrm>
                <a:off x="1952885" y="1532341"/>
                <a:ext cx="3352156" cy="592838"/>
                <a:chOff x="1952885" y="1532341"/>
                <a:chExt cx="3352156" cy="592838"/>
              </a:xfrm>
            </p:grpSpPr>
            <p:sp>
              <p:nvSpPr>
                <p:cNvPr id="14" name="pole tekstowe 13">
                  <a:extLst>
                    <a:ext uri="{FF2B5EF4-FFF2-40B4-BE49-F238E27FC236}">
                      <a16:creationId xmlns:a16="http://schemas.microsoft.com/office/drawing/2014/main" id="{44DBBFFD-6537-FDE7-66C2-73652DB80BD6}"/>
                    </a:ext>
                  </a:extLst>
                </p:cNvPr>
                <p:cNvSpPr txBox="1"/>
                <p:nvPr/>
              </p:nvSpPr>
              <p:spPr>
                <a:xfrm>
                  <a:off x="3937517" y="1532341"/>
                  <a:ext cx="1367524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pl-PL" sz="3200" dirty="0">
                      <a:solidFill>
                        <a:schemeClr val="accent2">
                          <a:lumMod val="50000"/>
                        </a:schemeClr>
                      </a:solidFill>
                      <a:latin typeface="Calibri" panose="020F0502020204030204" pitchFamily="34" charset="0"/>
                    </a:rPr>
                    <a:t>kraj</a:t>
                  </a:r>
                  <a:endParaRPr lang="pl-PL" sz="3200" i="0" u="none" strike="noStrike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7" name="pole tekstowe 16">
                  <a:extLst>
                    <a:ext uri="{FF2B5EF4-FFF2-40B4-BE49-F238E27FC236}">
                      <a16:creationId xmlns:a16="http://schemas.microsoft.com/office/drawing/2014/main" id="{86328206-DACC-04A4-B886-A7B8E2F2E87C}"/>
                    </a:ext>
                  </a:extLst>
                </p:cNvPr>
                <p:cNvSpPr txBox="1"/>
                <p:nvPr/>
              </p:nvSpPr>
              <p:spPr>
                <a:xfrm>
                  <a:off x="1952885" y="1540404"/>
                  <a:ext cx="1984632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 fontAlgn="b"/>
                  <a:r>
                    <a:rPr lang="pl-PL" sz="3200" dirty="0">
                      <a:solidFill>
                        <a:srgbClr val="FFC000"/>
                      </a:solidFill>
                      <a:latin typeface="Calibri" panose="020F0502020204030204" pitchFamily="34" charset="0"/>
                    </a:rPr>
                    <a:t>pomorskie</a:t>
                  </a:r>
                  <a:endParaRPr lang="pl-PL" sz="3200" i="0" u="none" strike="noStrike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4" name="Grupa 3">
                <a:extLst>
                  <a:ext uri="{FF2B5EF4-FFF2-40B4-BE49-F238E27FC236}">
                    <a16:creationId xmlns:a16="http://schemas.microsoft.com/office/drawing/2014/main" id="{16302C88-FBF1-E43B-9E7F-ED1AB26DA48F}"/>
                  </a:ext>
                </a:extLst>
              </p:cNvPr>
              <p:cNvGrpSpPr/>
              <p:nvPr/>
            </p:nvGrpSpPr>
            <p:grpSpPr>
              <a:xfrm>
                <a:off x="2325734" y="2032903"/>
                <a:ext cx="2850715" cy="592838"/>
                <a:chOff x="2325734" y="2032903"/>
                <a:chExt cx="2850715" cy="592838"/>
              </a:xfrm>
            </p:grpSpPr>
            <p:sp>
              <p:nvSpPr>
                <p:cNvPr id="18" name="pole tekstowe 17">
                  <a:extLst>
                    <a:ext uri="{FF2B5EF4-FFF2-40B4-BE49-F238E27FC236}">
                      <a16:creationId xmlns:a16="http://schemas.microsoft.com/office/drawing/2014/main" id="{E5F12472-46D5-B9B0-B1F0-71C27BA39BD5}"/>
                    </a:ext>
                  </a:extLst>
                </p:cNvPr>
                <p:cNvSpPr txBox="1"/>
                <p:nvPr/>
              </p:nvSpPr>
              <p:spPr>
                <a:xfrm>
                  <a:off x="2325734" y="2040966"/>
                  <a:ext cx="1238933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3200" b="1" dirty="0">
                      <a:solidFill>
                        <a:srgbClr val="FFC000"/>
                      </a:solidFill>
                    </a:rPr>
                    <a:t>58,7%</a:t>
                  </a:r>
                </a:p>
              </p:txBody>
            </p:sp>
            <p:sp>
              <p:nvSpPr>
                <p:cNvPr id="15" name="pole tekstowe 14">
                  <a:extLst>
                    <a:ext uri="{FF2B5EF4-FFF2-40B4-BE49-F238E27FC236}">
                      <a16:creationId xmlns:a16="http://schemas.microsoft.com/office/drawing/2014/main" id="{04C31365-DC7A-D814-A13A-5763D738299A}"/>
                    </a:ext>
                  </a:extLst>
                </p:cNvPr>
                <p:cNvSpPr txBox="1"/>
                <p:nvPr/>
              </p:nvSpPr>
              <p:spPr>
                <a:xfrm>
                  <a:off x="3937516" y="2032903"/>
                  <a:ext cx="1238933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32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57,2%</a:t>
                  </a:r>
                </a:p>
              </p:txBody>
            </p:sp>
          </p:grpSp>
        </p:grp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D3BF96-0F45-1E77-1B84-0EEEC15A8003}"/>
              </a:ext>
            </a:extLst>
          </p:cNvPr>
          <p:cNvSpPr txBox="1"/>
          <p:nvPr/>
        </p:nvSpPr>
        <p:spPr>
          <a:xfrm>
            <a:off x="4792476" y="1495311"/>
            <a:ext cx="2377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accent2">
                    <a:lumMod val="50000"/>
                  </a:schemeClr>
                </a:solidFill>
                <a:latin typeface="Fira Sans" panose="020B0503050000020004" pitchFamily="34" charset="0"/>
              </a:rPr>
              <a:t>(ogółem, wiek 15-89 lat)</a:t>
            </a:r>
            <a:endParaRPr lang="pl-PL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FC117B1-3B81-88E9-F4E7-7D1E4115AB91}"/>
              </a:ext>
            </a:extLst>
          </p:cNvPr>
          <p:cNvSpPr/>
          <p:nvPr/>
        </p:nvSpPr>
        <p:spPr>
          <a:xfrm>
            <a:off x="444173" y="1357200"/>
            <a:ext cx="4336598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2800" dirty="0">
                <a:solidFill>
                  <a:srgbClr val="628947"/>
                </a:solidFill>
                <a:latin typeface="Fira Sans" panose="020B0503050000020004" pitchFamily="34" charset="0"/>
              </a:rPr>
              <a:t>WSKAŹNIK ZATRUDNIENIA</a:t>
            </a:r>
            <a:endParaRPr lang="pl-PL" sz="2800" b="1" dirty="0">
              <a:solidFill>
                <a:srgbClr val="628947"/>
              </a:solidFill>
              <a:latin typeface="Fira Sans" panose="020B0503050000020004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361FDB93-CB72-0A86-DE13-65B7A101ECB6}"/>
              </a:ext>
            </a:extLst>
          </p:cNvPr>
          <p:cNvGrpSpPr/>
          <p:nvPr/>
        </p:nvGrpSpPr>
        <p:grpSpPr>
          <a:xfrm>
            <a:off x="8122734" y="1470778"/>
            <a:ext cx="3887280" cy="3576118"/>
            <a:chOff x="5125800" y="2581729"/>
            <a:chExt cx="4232804" cy="3735997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367EA470-DA46-DE02-31D8-D04472FC6F73}"/>
                </a:ext>
              </a:extLst>
            </p:cNvPr>
            <p:cNvSpPr txBox="1"/>
            <p:nvPr/>
          </p:nvSpPr>
          <p:spPr>
            <a:xfrm>
              <a:off x="7328960" y="5898151"/>
              <a:ext cx="833041" cy="3858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51,7%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8210010E-4E02-F322-ADFF-508E6D36AB6C}"/>
                </a:ext>
              </a:extLst>
            </p:cNvPr>
            <p:cNvSpPr txBox="1"/>
            <p:nvPr/>
          </p:nvSpPr>
          <p:spPr>
            <a:xfrm>
              <a:off x="6366332" y="5576651"/>
              <a:ext cx="1986219" cy="35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628947"/>
                  </a:solidFill>
                </a:rPr>
                <a:t>3 kwartał 2025 r. 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BEEE8831-0D56-637C-7EA3-01FCB3ACEFB8}"/>
                </a:ext>
              </a:extLst>
            </p:cNvPr>
            <p:cNvSpPr txBox="1"/>
            <p:nvPr/>
          </p:nvSpPr>
          <p:spPr>
            <a:xfrm>
              <a:off x="6057076" y="5931882"/>
              <a:ext cx="2359107" cy="3858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"/>
              <a:r>
                <a:rPr lang="pl-PL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6641C1F6-1C5E-A778-9437-5E6C4B58E9C2}"/>
                </a:ext>
              </a:extLst>
            </p:cNvPr>
            <p:cNvSpPr txBox="1"/>
            <p:nvPr/>
          </p:nvSpPr>
          <p:spPr>
            <a:xfrm>
              <a:off x="8083415" y="2653996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52,2%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0CACFAE0-3E08-9193-B9EA-D538571FEB55}"/>
                </a:ext>
              </a:extLst>
            </p:cNvPr>
            <p:cNvSpPr txBox="1"/>
            <p:nvPr/>
          </p:nvSpPr>
          <p:spPr>
            <a:xfrm>
              <a:off x="7165507" y="2653996"/>
              <a:ext cx="75703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2024</a:t>
              </a:r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0F758ADB-5DB3-BF75-470E-859F24DDE8D2}"/>
                </a:ext>
              </a:extLst>
            </p:cNvPr>
            <p:cNvSpPr txBox="1"/>
            <p:nvPr/>
          </p:nvSpPr>
          <p:spPr>
            <a:xfrm>
              <a:off x="7165507" y="3150017"/>
              <a:ext cx="75703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2023</a:t>
              </a:r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FAF7CC55-ADDC-F00B-2AB3-624ED301F30F}"/>
                </a:ext>
              </a:extLst>
            </p:cNvPr>
            <p:cNvSpPr txBox="1"/>
            <p:nvPr/>
          </p:nvSpPr>
          <p:spPr>
            <a:xfrm>
              <a:off x="8098713" y="3141358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51,1%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F6447C92-3CAD-4CB6-2A04-0FA4FD53F679}"/>
                </a:ext>
              </a:extLst>
            </p:cNvPr>
            <p:cNvSpPr txBox="1"/>
            <p:nvPr/>
          </p:nvSpPr>
          <p:spPr>
            <a:xfrm>
              <a:off x="7165508" y="3603435"/>
              <a:ext cx="75703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2022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F26B503E-1BD3-A9BD-24C4-29F1A9418C9F}"/>
                </a:ext>
              </a:extLst>
            </p:cNvPr>
            <p:cNvSpPr txBox="1"/>
            <p:nvPr/>
          </p:nvSpPr>
          <p:spPr>
            <a:xfrm>
              <a:off x="7165507" y="4101421"/>
              <a:ext cx="75703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2021</a:t>
              </a: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3BAFB7E6-53CC-F1C4-24A9-07B868617413}"/>
                </a:ext>
              </a:extLst>
            </p:cNvPr>
            <p:cNvSpPr txBox="1"/>
            <p:nvPr/>
          </p:nvSpPr>
          <p:spPr>
            <a:xfrm>
              <a:off x="7165507" y="4544215"/>
              <a:ext cx="75703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2020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844E017D-E5CA-7BB0-E913-72DD70E6B023}"/>
                </a:ext>
              </a:extLst>
            </p:cNvPr>
            <p:cNvSpPr txBox="1"/>
            <p:nvPr/>
          </p:nvSpPr>
          <p:spPr>
            <a:xfrm>
              <a:off x="8083415" y="3594776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50,7%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2AF4ADA4-3667-5C4A-F96B-E81790960ED7}"/>
                </a:ext>
              </a:extLst>
            </p:cNvPr>
            <p:cNvSpPr txBox="1"/>
            <p:nvPr/>
          </p:nvSpPr>
          <p:spPr>
            <a:xfrm>
              <a:off x="8083414" y="4101421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49,7%</a:t>
              </a:r>
            </a:p>
          </p:txBody>
        </p:sp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DDBEF70A-5C58-ADB5-EB9F-F6E8F7C9A96B}"/>
                </a:ext>
              </a:extLst>
            </p:cNvPr>
            <p:cNvSpPr txBox="1"/>
            <p:nvPr/>
          </p:nvSpPr>
          <p:spPr>
            <a:xfrm>
              <a:off x="8083413" y="4544215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49,1%</a:t>
              </a:r>
            </a:p>
          </p:txBody>
        </p: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F9347B07-6AE2-1A59-9BA2-E170E17C8AB1}"/>
                </a:ext>
              </a:extLst>
            </p:cNvPr>
            <p:cNvSpPr txBox="1"/>
            <p:nvPr/>
          </p:nvSpPr>
          <p:spPr>
            <a:xfrm>
              <a:off x="7165507" y="4987009"/>
              <a:ext cx="75703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2019</a:t>
              </a:r>
            </a:p>
          </p:txBody>
        </p:sp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18686B9E-2C2B-3EF8-3296-A6C09718C691}"/>
                </a:ext>
              </a:extLst>
            </p:cNvPr>
            <p:cNvSpPr txBox="1"/>
            <p:nvPr/>
          </p:nvSpPr>
          <p:spPr>
            <a:xfrm>
              <a:off x="8083412" y="4987009"/>
              <a:ext cx="8196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rgbClr val="628947"/>
                  </a:solidFill>
                </a:rPr>
                <a:t>49,0%</a:t>
              </a:r>
            </a:p>
          </p:txBody>
        </p:sp>
        <p:cxnSp>
          <p:nvCxnSpPr>
            <p:cNvPr id="32" name="Łącznik prosty ze strzałką 31">
              <a:extLst>
                <a:ext uri="{FF2B5EF4-FFF2-40B4-BE49-F238E27FC236}">
                  <a16:creationId xmlns:a16="http://schemas.microsoft.com/office/drawing/2014/main" id="{2A854EB1-96D5-7B0E-5396-B709EFF67E32}"/>
                </a:ext>
              </a:extLst>
            </p:cNvPr>
            <p:cNvCxnSpPr/>
            <p:nvPr/>
          </p:nvCxnSpPr>
          <p:spPr>
            <a:xfrm flipV="1">
              <a:off x="9358604" y="2653996"/>
              <a:ext cx="0" cy="2733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A9D88889-DC87-FD2E-861F-2B6ED551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25800" y="2581729"/>
              <a:ext cx="2046038" cy="1762285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F07C3518-D7C7-7814-7624-9D94A4A54D69}"/>
              </a:ext>
            </a:extLst>
          </p:cNvPr>
          <p:cNvGrpSpPr/>
          <p:nvPr/>
        </p:nvGrpSpPr>
        <p:grpSpPr>
          <a:xfrm>
            <a:off x="9018132" y="4686187"/>
            <a:ext cx="2923259" cy="1446550"/>
            <a:chOff x="6815591" y="628391"/>
            <a:chExt cx="3888830" cy="2011232"/>
          </a:xfrm>
        </p:grpSpPr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9299339C-4687-487C-57FB-AC3E144D1BF2}"/>
                </a:ext>
              </a:extLst>
            </p:cNvPr>
            <p:cNvSpPr txBox="1"/>
            <p:nvPr/>
          </p:nvSpPr>
          <p:spPr>
            <a:xfrm>
              <a:off x="8005299" y="1126822"/>
              <a:ext cx="2310685" cy="813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chemeClr val="accent4"/>
                  </a:solidFill>
                </a:rPr>
                <a:t>miejsce</a:t>
              </a:r>
              <a:r>
                <a:rPr lang="pl-PL" sz="1600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pl-PL" sz="1600" b="1" dirty="0">
                  <a:solidFill>
                    <a:srgbClr val="628947"/>
                  </a:solidFill>
                </a:rPr>
                <a:t>wśród województw </a:t>
              </a: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994897BB-4E2B-4F57-7F4A-884BD51FFCB6}"/>
                </a:ext>
              </a:extLst>
            </p:cNvPr>
            <p:cNvSpPr txBox="1"/>
            <p:nvPr/>
          </p:nvSpPr>
          <p:spPr>
            <a:xfrm>
              <a:off x="6815591" y="628391"/>
              <a:ext cx="1573639" cy="2011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8800" b="1" dirty="0">
                  <a:solidFill>
                    <a:schemeClr val="accent4"/>
                  </a:solidFill>
                </a:rPr>
                <a:t>4.</a:t>
              </a:r>
              <a:r>
                <a:rPr lang="pl-PL" sz="7200" dirty="0"/>
                <a:t> </a:t>
              </a:r>
            </a:p>
          </p:txBody>
        </p:sp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4D921631-F25B-83AE-182D-38B1DAAF1CA2}"/>
                </a:ext>
              </a:extLst>
            </p:cNvPr>
            <p:cNvSpPr txBox="1"/>
            <p:nvPr/>
          </p:nvSpPr>
          <p:spPr>
            <a:xfrm>
              <a:off x="8000793" y="1909094"/>
              <a:ext cx="27036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chemeClr val="bg2">
                      <a:lumMod val="50000"/>
                    </a:schemeClr>
                  </a:solidFill>
                </a:rPr>
                <a:t>pod względem wskaźnika</a:t>
              </a:r>
            </a:p>
            <a:p>
              <a:r>
                <a:rPr lang="pl-PL" sz="1200" dirty="0">
                  <a:solidFill>
                    <a:schemeClr val="bg2">
                      <a:lumMod val="50000"/>
                    </a:schemeClr>
                  </a:solidFill>
                </a:rPr>
                <a:t>zatrudnienia kobiet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2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EAD5-8EC7-4DE3-AB19-C4D0A1470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54DDDD8B-C5AE-DE4C-E77D-0D4824ED8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7826" y="2264936"/>
            <a:ext cx="2591404" cy="353206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1140163-01DC-E104-75EE-F754D904BA11}"/>
              </a:ext>
            </a:extLst>
          </p:cNvPr>
          <p:cNvSpPr/>
          <p:nvPr/>
        </p:nvSpPr>
        <p:spPr>
          <a:xfrm>
            <a:off x="519728" y="310793"/>
            <a:ext cx="6841469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ZATRUDNIENIE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0C351A-4513-82B9-0715-76B9EBEBA7FE}"/>
              </a:ext>
            </a:extLst>
          </p:cNvPr>
          <p:cNvSpPr txBox="1"/>
          <p:nvPr/>
        </p:nvSpPr>
        <p:spPr>
          <a:xfrm>
            <a:off x="5618462" y="2520498"/>
            <a:ext cx="121540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66,1%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01725A2-DB78-437D-8C6E-45F303FFE2CC}"/>
              </a:ext>
            </a:extLst>
          </p:cNvPr>
          <p:cNvSpPr txBox="1"/>
          <p:nvPr/>
        </p:nvSpPr>
        <p:spPr>
          <a:xfrm>
            <a:off x="2142021" y="3595875"/>
            <a:ext cx="145163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628947"/>
                </a:solidFill>
              </a:rPr>
              <a:t>51,7%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4BBC817-2B51-44DD-5B7A-59F13ED95132}"/>
              </a:ext>
            </a:extLst>
          </p:cNvPr>
          <p:cNvSpPr txBox="1"/>
          <p:nvPr/>
        </p:nvSpPr>
        <p:spPr>
          <a:xfrm>
            <a:off x="511382" y="1838782"/>
            <a:ext cx="2761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pl-PL" sz="3200" b="1" dirty="0">
                <a:solidFill>
                  <a:schemeClr val="accent4"/>
                </a:solidFill>
                <a:latin typeface="Calibri" panose="020F0502020204030204" pitchFamily="34" charset="0"/>
              </a:rPr>
              <a:t>pomorskie</a:t>
            </a:r>
            <a:endParaRPr lang="pl-PL" sz="3200" b="1" i="0" u="none" strike="noStrike" dirty="0">
              <a:solidFill>
                <a:schemeClr val="accent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20B473-090C-A856-4C91-A4AA4E5C2122}"/>
              </a:ext>
            </a:extLst>
          </p:cNvPr>
          <p:cNvSpPr txBox="1"/>
          <p:nvPr/>
        </p:nvSpPr>
        <p:spPr>
          <a:xfrm>
            <a:off x="6694252" y="4552107"/>
            <a:ext cx="4796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000" dirty="0">
                <a:solidFill>
                  <a:srgbClr val="628947"/>
                </a:solidFill>
              </a:rPr>
              <a:t>Dla porównania 3 kwartał 2024 r. </a:t>
            </a:r>
            <a:br>
              <a:rPr lang="pl-PL" sz="2000" dirty="0">
                <a:solidFill>
                  <a:srgbClr val="628947"/>
                </a:solidFill>
              </a:rPr>
            </a:br>
            <a:r>
              <a:rPr lang="pl-PL" sz="2800" b="1" dirty="0">
                <a:solidFill>
                  <a:srgbClr val="628947"/>
                </a:solidFill>
              </a:rPr>
              <a:t>13,3 pkt. proc. </a:t>
            </a:r>
          </a:p>
          <a:p>
            <a:pPr algn="r"/>
            <a:r>
              <a:rPr lang="pl-PL" sz="2000" dirty="0">
                <a:solidFill>
                  <a:srgbClr val="628947"/>
                </a:solidFill>
              </a:rPr>
              <a:t>52,2% vs 65,5%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555EA60F-559A-97C3-A8D0-F1CDCA3276B3}"/>
              </a:ext>
            </a:extLst>
          </p:cNvPr>
          <p:cNvGrpSpPr/>
          <p:nvPr/>
        </p:nvGrpSpPr>
        <p:grpSpPr>
          <a:xfrm>
            <a:off x="7958501" y="1773720"/>
            <a:ext cx="3494626" cy="1822155"/>
            <a:chOff x="6958794" y="3103272"/>
            <a:chExt cx="3494626" cy="1822155"/>
          </a:xfrm>
        </p:grpSpPr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5EE52A69-E977-832B-49F8-EA3CE253B162}"/>
                </a:ext>
              </a:extLst>
            </p:cNvPr>
            <p:cNvSpPr txBox="1"/>
            <p:nvPr/>
          </p:nvSpPr>
          <p:spPr>
            <a:xfrm>
              <a:off x="6958794" y="3337611"/>
              <a:ext cx="34946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l-PL" sz="1600" dirty="0"/>
            </a:p>
            <a:p>
              <a:r>
                <a:rPr lang="pl-PL" sz="1600" dirty="0">
                  <a:solidFill>
                    <a:schemeClr val="bg2">
                      <a:lumMod val="50000"/>
                    </a:schemeClr>
                  </a:solidFill>
                </a:rPr>
                <a:t>Różnica w poziomie zatrudnienia kobiet  i mężczyzn wynosiła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7B255E6F-DFBB-4CBF-3734-4722B26DE676}"/>
                </a:ext>
              </a:extLst>
            </p:cNvPr>
            <p:cNvSpPr txBox="1"/>
            <p:nvPr/>
          </p:nvSpPr>
          <p:spPr>
            <a:xfrm>
              <a:off x="7958501" y="3103272"/>
              <a:ext cx="1986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3 kwartał 2025 r. 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E54D12EF-03FD-A838-E1C3-982D677CCE7E}"/>
                </a:ext>
              </a:extLst>
            </p:cNvPr>
            <p:cNvSpPr txBox="1"/>
            <p:nvPr/>
          </p:nvSpPr>
          <p:spPr>
            <a:xfrm>
              <a:off x="8099931" y="4094430"/>
              <a:ext cx="235348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4800" b="1" dirty="0">
                  <a:solidFill>
                    <a:srgbClr val="628947"/>
                  </a:solidFill>
                </a:rPr>
                <a:t>14,4 </a:t>
              </a:r>
              <a:r>
                <a:rPr lang="pl-PL" sz="1600" b="1" dirty="0">
                  <a:solidFill>
                    <a:srgbClr val="628947"/>
                  </a:solidFill>
                </a:rPr>
                <a:t>pkt. proc.</a:t>
              </a:r>
              <a:endParaRPr lang="pl-PL" sz="1600" dirty="0">
                <a:solidFill>
                  <a:srgbClr val="628947"/>
                </a:solidFill>
              </a:endParaRPr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0C79166-0A96-A52F-45D2-334D71DF5863}"/>
              </a:ext>
            </a:extLst>
          </p:cNvPr>
          <p:cNvSpPr txBox="1"/>
          <p:nvPr/>
        </p:nvSpPr>
        <p:spPr>
          <a:xfrm>
            <a:off x="10400571" y="6014644"/>
            <a:ext cx="1166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BAEL, GUS </a:t>
            </a:r>
            <a:endParaRPr lang="pl-PL" sz="1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B99C48-6179-5761-01FC-0DA812C0BFE2}"/>
              </a:ext>
            </a:extLst>
          </p:cNvPr>
          <p:cNvSpPr txBox="1"/>
          <p:nvPr/>
        </p:nvSpPr>
        <p:spPr>
          <a:xfrm>
            <a:off x="6173842" y="1581755"/>
            <a:ext cx="2377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rPr>
              <a:t>(wiek 15-89 lat)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ACBCA34-A6E4-A78C-AC4C-FFE5DEA0F1AE}"/>
              </a:ext>
            </a:extLst>
          </p:cNvPr>
          <p:cNvSpPr txBox="1"/>
          <p:nvPr/>
        </p:nvSpPr>
        <p:spPr>
          <a:xfrm>
            <a:off x="520465" y="1501825"/>
            <a:ext cx="6058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28947"/>
                </a:solidFill>
                <a:latin typeface="Fira Sans" panose="020B0503050000020004" pitchFamily="34" charset="0"/>
              </a:rPr>
              <a:t>WSKAŹNIK ZATRUDNIENIA wg PŁCI</a:t>
            </a:r>
            <a:endParaRPr lang="pl-PL" sz="2800" b="1" dirty="0">
              <a:solidFill>
                <a:srgbClr val="628947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DE359-3367-682A-3322-6A18789BB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3273961-177F-290B-C888-D43709618ED3}"/>
              </a:ext>
            </a:extLst>
          </p:cNvPr>
          <p:cNvSpPr txBox="1"/>
          <p:nvPr/>
        </p:nvSpPr>
        <p:spPr>
          <a:xfrm>
            <a:off x="10530104" y="6094442"/>
            <a:ext cx="1166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BAEL, GUS </a:t>
            </a:r>
            <a:endParaRPr lang="pl-PL" sz="1400" dirty="0"/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88C1D635-E024-BEEA-D711-10DA49B336DD}"/>
              </a:ext>
            </a:extLst>
          </p:cNvPr>
          <p:cNvGrpSpPr/>
          <p:nvPr/>
        </p:nvGrpSpPr>
        <p:grpSpPr>
          <a:xfrm>
            <a:off x="874947" y="2725101"/>
            <a:ext cx="7078918" cy="2926411"/>
            <a:chOff x="4433977" y="3028588"/>
            <a:chExt cx="7280516" cy="3014907"/>
          </a:xfrm>
        </p:grpSpPr>
        <p:graphicFrame>
          <p:nvGraphicFramePr>
            <p:cNvPr id="12" name="Wykres 11">
              <a:extLst>
                <a:ext uri="{FF2B5EF4-FFF2-40B4-BE49-F238E27FC236}">
                  <a16:creationId xmlns:a16="http://schemas.microsoft.com/office/drawing/2014/main" id="{AF89467F-A330-5BB3-0C1A-A30D3F4217F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11987725"/>
                </p:ext>
              </p:extLst>
            </p:nvPr>
          </p:nvGraphicFramePr>
          <p:xfrm>
            <a:off x="4433977" y="3160116"/>
            <a:ext cx="7280516" cy="28833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843F7317-2148-0937-F58A-801BCE089911}"/>
                </a:ext>
              </a:extLst>
            </p:cNvPr>
            <p:cNvSpPr txBox="1"/>
            <p:nvPr/>
          </p:nvSpPr>
          <p:spPr>
            <a:xfrm>
              <a:off x="6114512" y="3028588"/>
              <a:ext cx="1277864" cy="475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r</a:t>
              </a:r>
              <a:r>
                <a:rPr lang="pl-PL" sz="1200" b="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óżnica </a:t>
              </a:r>
            </a:p>
            <a:p>
              <a:r>
                <a:rPr lang="pl-PL" sz="1200" b="1" dirty="0">
                  <a:solidFill>
                    <a:srgbClr val="FFC000"/>
                  </a:solidFill>
                  <a:latin typeface="Fira Sans" panose="020B0503050000020004" pitchFamily="34" charset="0"/>
                </a:rPr>
                <a:t>14,7 </a:t>
              </a:r>
              <a:r>
                <a:rPr lang="pl-PL" sz="1200" b="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pkt. proc.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AA395076-7457-FB6F-FC64-6A98318D9835}"/>
                </a:ext>
              </a:extLst>
            </p:cNvPr>
            <p:cNvSpPr txBox="1"/>
            <p:nvPr/>
          </p:nvSpPr>
          <p:spPr>
            <a:xfrm>
              <a:off x="4773863" y="3512186"/>
              <a:ext cx="1277864" cy="475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r</a:t>
              </a:r>
              <a:r>
                <a:rPr lang="pl-PL" sz="1200" b="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óżnica </a:t>
              </a:r>
            </a:p>
            <a:p>
              <a:r>
                <a:rPr lang="pl-PL" sz="1200" b="1" dirty="0">
                  <a:solidFill>
                    <a:srgbClr val="00B050"/>
                  </a:solidFill>
                  <a:latin typeface="Fira Sans" panose="020B0503050000020004" pitchFamily="34" charset="0"/>
                </a:rPr>
                <a:t>6,5 </a:t>
              </a:r>
              <a:r>
                <a:rPr lang="pl-PL" sz="1200" b="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pkt. proc. </a:t>
              </a: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A8623387-3735-FE91-D7B5-F6C59456A6EF}"/>
                </a:ext>
              </a:extLst>
            </p:cNvPr>
            <p:cNvSpPr txBox="1"/>
            <p:nvPr/>
          </p:nvSpPr>
          <p:spPr>
            <a:xfrm>
              <a:off x="7435303" y="3028589"/>
              <a:ext cx="1277864" cy="475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r</a:t>
              </a:r>
              <a:r>
                <a:rPr lang="pl-PL" sz="1200" b="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óżnica </a:t>
              </a:r>
            </a:p>
            <a:p>
              <a:r>
                <a:rPr lang="pl-PL" sz="1200" b="1" dirty="0">
                  <a:solidFill>
                    <a:srgbClr val="FFC000"/>
                  </a:solidFill>
                  <a:latin typeface="Fira Sans" panose="020B0503050000020004" pitchFamily="34" charset="0"/>
                </a:rPr>
                <a:t>12,4 </a:t>
              </a:r>
              <a:r>
                <a:rPr lang="pl-PL" sz="1200" b="0" dirty="0">
                  <a:solidFill>
                    <a:srgbClr val="FFC000"/>
                  </a:solidFill>
                  <a:latin typeface="Fira Sans" panose="020B0503050000020004" pitchFamily="34" charset="0"/>
                </a:rPr>
                <a:t>pkt. proc.</a:t>
              </a: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FEBF6A81-10FD-553A-800C-D2B39CF17634}"/>
                </a:ext>
              </a:extLst>
            </p:cNvPr>
            <p:cNvSpPr txBox="1"/>
            <p:nvPr/>
          </p:nvSpPr>
          <p:spPr>
            <a:xfrm>
              <a:off x="8878237" y="3061607"/>
              <a:ext cx="1277864" cy="475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r</a:t>
              </a:r>
              <a:r>
                <a:rPr lang="pl-PL" sz="1200" b="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óżnica </a:t>
              </a:r>
            </a:p>
            <a:p>
              <a:r>
                <a:rPr lang="pl-PL" sz="1200" b="1" dirty="0">
                  <a:solidFill>
                    <a:srgbClr val="00B050"/>
                  </a:solidFill>
                  <a:latin typeface="Fira Sans" panose="020B0503050000020004" pitchFamily="34" charset="0"/>
                </a:rPr>
                <a:t>1,8 </a:t>
              </a:r>
              <a:r>
                <a:rPr lang="pl-PL" sz="1200" b="0" dirty="0">
                  <a:solidFill>
                    <a:srgbClr val="00B050"/>
                  </a:solidFill>
                  <a:latin typeface="Fira Sans" panose="020B0503050000020004" pitchFamily="34" charset="0"/>
                </a:rPr>
                <a:t>pkt. proc</a:t>
              </a:r>
              <a:r>
                <a:rPr lang="pl-PL" sz="1200" b="0" dirty="0">
                  <a:latin typeface="Fira Sans" panose="020B0503050000020004" pitchFamily="34" charset="0"/>
                </a:rPr>
                <a:t>.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70B07C77-87FC-3E6C-6ED1-0AFB3CF67623}"/>
                </a:ext>
              </a:extLst>
            </p:cNvPr>
            <p:cNvSpPr txBox="1"/>
            <p:nvPr/>
          </p:nvSpPr>
          <p:spPr>
            <a:xfrm>
              <a:off x="10270486" y="3256471"/>
              <a:ext cx="1277864" cy="475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FF0000"/>
                  </a:solidFill>
                  <a:latin typeface="Fira Sans" panose="020B0503050000020004" pitchFamily="34" charset="0"/>
                </a:rPr>
                <a:t>r</a:t>
              </a:r>
              <a:r>
                <a:rPr lang="pl-PL" sz="1200" b="0" dirty="0">
                  <a:solidFill>
                    <a:srgbClr val="FF0000"/>
                  </a:solidFill>
                  <a:latin typeface="Fira Sans" panose="020B0503050000020004" pitchFamily="34" charset="0"/>
                </a:rPr>
                <a:t>óżnica </a:t>
              </a:r>
            </a:p>
            <a:p>
              <a:r>
                <a:rPr lang="pl-PL" sz="1200" b="1" dirty="0">
                  <a:solidFill>
                    <a:srgbClr val="FF0000"/>
                  </a:solidFill>
                  <a:latin typeface="Fira Sans" panose="020B0503050000020004" pitchFamily="34" charset="0"/>
                </a:rPr>
                <a:t>26,6 </a:t>
              </a:r>
              <a:r>
                <a:rPr lang="pl-PL" sz="1200" b="0" dirty="0">
                  <a:solidFill>
                    <a:srgbClr val="FF0000"/>
                  </a:solidFill>
                  <a:latin typeface="Fira Sans" panose="020B0503050000020004" pitchFamily="34" charset="0"/>
                </a:rPr>
                <a:t>pkt. proc.</a:t>
              </a:r>
            </a:p>
          </p:txBody>
        </p:sp>
      </p:grpSp>
      <p:sp>
        <p:nvSpPr>
          <p:cNvPr id="21" name="Prostokąt 20">
            <a:extLst>
              <a:ext uri="{FF2B5EF4-FFF2-40B4-BE49-F238E27FC236}">
                <a16:creationId xmlns:a16="http://schemas.microsoft.com/office/drawing/2014/main" id="{7D1241A6-F184-E28D-EDB1-62C10A13EA52}"/>
              </a:ext>
            </a:extLst>
          </p:cNvPr>
          <p:cNvSpPr/>
          <p:nvPr/>
        </p:nvSpPr>
        <p:spPr>
          <a:xfrm>
            <a:off x="385454" y="532866"/>
            <a:ext cx="4626860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000" b="1" dirty="0">
                <a:solidFill>
                  <a:srgbClr val="628947"/>
                </a:solidFill>
              </a:rPr>
              <a:t>ZATRUDNIENIE</a:t>
            </a:r>
          </a:p>
          <a:p>
            <a:pPr algn="r"/>
            <a:endParaRPr lang="pl-PL" sz="3200" dirty="0">
              <a:solidFill>
                <a:srgbClr val="628947"/>
              </a:solidFill>
              <a:latin typeface="Fira Sans" panose="020B0503050000020004" pitchFamily="34" charset="0"/>
            </a:endParaRPr>
          </a:p>
        </p:txBody>
      </p:sp>
      <p:grpSp>
        <p:nvGrpSpPr>
          <p:cNvPr id="26" name="Grupa 25">
            <a:extLst>
              <a:ext uri="{FF2B5EF4-FFF2-40B4-BE49-F238E27FC236}">
                <a16:creationId xmlns:a16="http://schemas.microsoft.com/office/drawing/2014/main" id="{9551BDD7-4E27-7542-4140-2B0ED4F60EB9}"/>
              </a:ext>
            </a:extLst>
          </p:cNvPr>
          <p:cNvGrpSpPr/>
          <p:nvPr/>
        </p:nvGrpSpPr>
        <p:grpSpPr>
          <a:xfrm>
            <a:off x="874947" y="1933172"/>
            <a:ext cx="2761009" cy="815607"/>
            <a:chOff x="412367" y="1157981"/>
            <a:chExt cx="2761009" cy="815607"/>
          </a:xfrm>
        </p:grpSpPr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A7CB1708-000B-8900-D745-64F935C031FD}"/>
                </a:ext>
              </a:extLst>
            </p:cNvPr>
            <p:cNvSpPr txBox="1"/>
            <p:nvPr/>
          </p:nvSpPr>
          <p:spPr>
            <a:xfrm>
              <a:off x="412367" y="1157981"/>
              <a:ext cx="198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chemeClr val="bg2">
                      <a:lumMod val="50000"/>
                    </a:schemeClr>
                  </a:solidFill>
                </a:rPr>
                <a:t>3 kwartał 2025 r. </a:t>
              </a:r>
            </a:p>
          </p:txBody>
        </p: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85CB1FDE-F2B9-5C9E-E1BD-EC70A4F6C6DD}"/>
                </a:ext>
              </a:extLst>
            </p:cNvPr>
            <p:cNvSpPr txBox="1"/>
            <p:nvPr/>
          </p:nvSpPr>
          <p:spPr>
            <a:xfrm>
              <a:off x="412367" y="1388813"/>
              <a:ext cx="27610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pl-PL" sz="3200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sz="32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1CC303-48F8-2FEE-F1D3-3B748EEB03C1}"/>
              </a:ext>
            </a:extLst>
          </p:cNvPr>
          <p:cNvSpPr txBox="1"/>
          <p:nvPr/>
        </p:nvSpPr>
        <p:spPr>
          <a:xfrm>
            <a:off x="8285042" y="2618651"/>
            <a:ext cx="319678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latin typeface="Fira Sans" panose="020B0503050000020004" pitchFamily="34" charset="0"/>
              </a:rPr>
              <a:t>N</a:t>
            </a:r>
            <a:r>
              <a:rPr lang="pl-PL" i="0" u="none" strike="noStrike" dirty="0">
                <a:effectLst/>
                <a:latin typeface="Fira Sans" panose="020B0503050000020004" pitchFamily="34" charset="0"/>
              </a:rPr>
              <a:t>ajmniejsze różnice w aktywności zawodowej kobiet i mężczyzn występują </a:t>
            </a:r>
            <a:r>
              <a:rPr lang="pl-PL" b="1" i="0" u="none" strike="noStrike" dirty="0">
                <a:effectLst/>
                <a:latin typeface="Fira Sans" panose="020B0503050000020004" pitchFamily="34" charset="0"/>
              </a:rPr>
              <a:t>w wieku 45–54 </a:t>
            </a:r>
            <a:r>
              <a:rPr lang="pl-PL" i="0" dirty="0">
                <a:effectLst/>
                <a:latin typeface="Fira Sans" panose="020B0503050000020004" pitchFamily="34" charset="0"/>
              </a:rPr>
              <a:t>i </a:t>
            </a:r>
            <a:r>
              <a:rPr lang="pl-PL" b="1" i="0" dirty="0">
                <a:effectLst/>
                <a:latin typeface="Fira Sans" panose="020B0503050000020004" pitchFamily="34" charset="0"/>
              </a:rPr>
              <a:t>15-24 </a:t>
            </a:r>
            <a:r>
              <a:rPr lang="pl-PL" i="0" dirty="0">
                <a:effectLst/>
                <a:latin typeface="Fira Sans" panose="020B0503050000020004" pitchFamily="34" charset="0"/>
              </a:rPr>
              <a:t>lata</a:t>
            </a:r>
            <a:endParaRPr lang="pl-PL" dirty="0">
              <a:latin typeface="Fira Sans" panose="020B05030500000200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DC46620-4129-416D-F6A4-C5C5E280A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929" y="3644698"/>
            <a:ext cx="886652" cy="60744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BA9BA02-E07A-C01F-AF89-2A0CF1E4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28" y="3652647"/>
            <a:ext cx="727117" cy="60027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32787DF-075A-BB11-ED05-E391B2A4A697}"/>
              </a:ext>
            </a:extLst>
          </p:cNvPr>
          <p:cNvSpPr txBox="1"/>
          <p:nvPr/>
        </p:nvSpPr>
        <p:spPr>
          <a:xfrm>
            <a:off x="157240" y="1433629"/>
            <a:ext cx="11757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628947"/>
                </a:solidFill>
                <a:latin typeface="Fira Sans" panose="020B0503050000020004" pitchFamily="34" charset="0"/>
              </a:rPr>
              <a:t>WSKAŹNIK ZATRUDNIENIA wg PŁCI w wybranych kategoriach wiekowych</a:t>
            </a:r>
            <a:endParaRPr lang="pl-PL" sz="2800" b="1" dirty="0">
              <a:solidFill>
                <a:srgbClr val="628947"/>
              </a:solidFill>
              <a:latin typeface="Fira Sans" panose="020B05030500000200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A99FB8-4523-A20D-46DF-848A7129001D}"/>
              </a:ext>
            </a:extLst>
          </p:cNvPr>
          <p:cNvSpPr txBox="1"/>
          <p:nvPr/>
        </p:nvSpPr>
        <p:spPr>
          <a:xfrm>
            <a:off x="8259726" y="4442296"/>
            <a:ext cx="35148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Luka w poziomie zatrudnienia kobiet i mężczyzn zmniejszyła się w latach 2019-2025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we wszystkich wykazanych kategoriach wiekowych.</a:t>
            </a:r>
          </a:p>
        </p:txBody>
      </p:sp>
    </p:spTree>
    <p:extLst>
      <p:ext uri="{BB962C8B-B14F-4D97-AF65-F5344CB8AC3E}">
        <p14:creationId xmlns:p14="http://schemas.microsoft.com/office/powerpoint/2010/main" val="15643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5722-D76D-7CFC-5401-3C191871F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2293E4B4-91E9-4689-870E-2BEFC8600F6C}"/>
              </a:ext>
            </a:extLst>
          </p:cNvPr>
          <p:cNvSpPr txBox="1"/>
          <p:nvPr/>
        </p:nvSpPr>
        <p:spPr>
          <a:xfrm>
            <a:off x="1498314" y="1959950"/>
            <a:ext cx="2761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pl-PL" sz="3200" b="1" dirty="0">
                <a:solidFill>
                  <a:schemeClr val="accent4"/>
                </a:solidFill>
                <a:latin typeface="Calibri" panose="020F0502020204030204" pitchFamily="34" charset="0"/>
              </a:rPr>
              <a:t>pomorskie</a:t>
            </a:r>
            <a:endParaRPr lang="pl-PL" sz="3200" b="1" i="0" u="none" strike="noStrike" dirty="0">
              <a:solidFill>
                <a:schemeClr val="accent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38F6589-F808-F505-94BA-8672A13E3F27}"/>
              </a:ext>
            </a:extLst>
          </p:cNvPr>
          <p:cNvSpPr txBox="1"/>
          <p:nvPr/>
        </p:nvSpPr>
        <p:spPr>
          <a:xfrm>
            <a:off x="379832" y="348006"/>
            <a:ext cx="6394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LICZBA PRACUJĄCYCH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8536738-7B54-F9C6-3BEB-3E6C94B71F92}"/>
              </a:ext>
            </a:extLst>
          </p:cNvPr>
          <p:cNvSpPr txBox="1"/>
          <p:nvPr/>
        </p:nvSpPr>
        <p:spPr>
          <a:xfrm>
            <a:off x="8166064" y="5994372"/>
            <a:ext cx="3606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Pracujący w gospodarce narodowej, GUS 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A71C94C6-AC15-B9EA-426A-173F710307A5}"/>
              </a:ext>
            </a:extLst>
          </p:cNvPr>
          <p:cNvGrpSpPr/>
          <p:nvPr/>
        </p:nvGrpSpPr>
        <p:grpSpPr>
          <a:xfrm>
            <a:off x="1652998" y="2715936"/>
            <a:ext cx="9310469" cy="1668655"/>
            <a:chOff x="934542" y="2921211"/>
            <a:chExt cx="8142585" cy="1668655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CB5DE14F-9549-0076-D47E-EF45C50C0A9B}"/>
                </a:ext>
              </a:extLst>
            </p:cNvPr>
            <p:cNvSpPr txBox="1"/>
            <p:nvPr/>
          </p:nvSpPr>
          <p:spPr>
            <a:xfrm>
              <a:off x="5106916" y="3127181"/>
              <a:ext cx="17689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 dirty="0"/>
                <a:t>Lipiec 2024 r. </a:t>
              </a:r>
              <a:br>
                <a:rPr lang="pl-PL" sz="2000" dirty="0"/>
              </a:br>
              <a:r>
                <a:rPr lang="pl-PL" sz="2000" b="1" dirty="0">
                  <a:solidFill>
                    <a:srgbClr val="628947"/>
                  </a:solidFill>
                </a:rPr>
                <a:t>440 545 (47,5%)</a:t>
              </a:r>
              <a:br>
                <a:rPr lang="pl-PL" sz="2000" b="1" dirty="0">
                  <a:solidFill>
                    <a:srgbClr val="628947"/>
                  </a:solidFill>
                </a:rPr>
              </a:br>
              <a:r>
                <a:rPr lang="pl-PL" sz="2000" b="1" dirty="0">
                  <a:solidFill>
                    <a:srgbClr val="628947"/>
                  </a:solidFill>
                </a:rPr>
                <a:t>(+2709) 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5FB5D901-49E7-E6F6-B832-B035A5C8EBA5}"/>
                </a:ext>
              </a:extLst>
            </p:cNvPr>
            <p:cNvSpPr txBox="1"/>
            <p:nvPr/>
          </p:nvSpPr>
          <p:spPr>
            <a:xfrm>
              <a:off x="2671449" y="3371134"/>
              <a:ext cx="21330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 dirty="0"/>
                <a:t>Lipiec 2023 r.</a:t>
              </a:r>
            </a:p>
            <a:p>
              <a:pPr algn="r"/>
              <a:r>
                <a:rPr lang="pl-PL" sz="2000" b="1" dirty="0">
                  <a:solidFill>
                    <a:srgbClr val="628947"/>
                  </a:solidFill>
                </a:rPr>
                <a:t>437 836 (47,4%)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92DACAAD-8BE2-837F-412F-7957E98E6B4E}"/>
                </a:ext>
              </a:extLst>
            </p:cNvPr>
            <p:cNvSpPr txBox="1"/>
            <p:nvPr/>
          </p:nvSpPr>
          <p:spPr>
            <a:xfrm>
              <a:off x="7089627" y="2921211"/>
              <a:ext cx="17689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000" dirty="0"/>
                <a:t>Lipiec 2025 r. </a:t>
              </a:r>
              <a:br>
                <a:rPr lang="pl-PL" sz="2000" dirty="0"/>
              </a:br>
              <a:r>
                <a:rPr lang="pl-PL" sz="2000" b="1" dirty="0">
                  <a:solidFill>
                    <a:srgbClr val="628947"/>
                  </a:solidFill>
                </a:rPr>
                <a:t>444 780 (47,7%)</a:t>
              </a:r>
              <a:br>
                <a:rPr lang="pl-PL" sz="2000" b="1" dirty="0">
                  <a:solidFill>
                    <a:srgbClr val="628947"/>
                  </a:solidFill>
                </a:rPr>
              </a:br>
              <a:r>
                <a:rPr lang="pl-PL" sz="2000" b="1" dirty="0">
                  <a:solidFill>
                    <a:srgbClr val="628947"/>
                  </a:solidFill>
                </a:rPr>
                <a:t>(+4235)</a:t>
              </a: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658FB8DA-297D-B05B-3276-3B1CA2DFF8D9}"/>
                </a:ext>
              </a:extLst>
            </p:cNvPr>
            <p:cNvSpPr txBox="1"/>
            <p:nvPr/>
          </p:nvSpPr>
          <p:spPr>
            <a:xfrm>
              <a:off x="7987910" y="3880902"/>
              <a:ext cx="1089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/>
                <a:t>931 600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62E16DA1-D9A6-DAED-70B0-76E464E3C839}"/>
                </a:ext>
              </a:extLst>
            </p:cNvPr>
            <p:cNvSpPr txBox="1"/>
            <p:nvPr/>
          </p:nvSpPr>
          <p:spPr>
            <a:xfrm>
              <a:off x="6024000" y="4070407"/>
              <a:ext cx="990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/>
                <a:t>926 720</a:t>
              </a:r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70B3EE2C-8615-0213-3D05-083946B3A93B}"/>
                </a:ext>
              </a:extLst>
            </p:cNvPr>
            <p:cNvSpPr txBox="1"/>
            <p:nvPr/>
          </p:nvSpPr>
          <p:spPr>
            <a:xfrm>
              <a:off x="3969871" y="4189756"/>
              <a:ext cx="11274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/>
                <a:t>922 941</a:t>
              </a:r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3C1E1F6B-C821-C21E-4049-34A499AF6DF3}"/>
                </a:ext>
              </a:extLst>
            </p:cNvPr>
            <p:cNvSpPr txBox="1"/>
            <p:nvPr/>
          </p:nvSpPr>
          <p:spPr>
            <a:xfrm>
              <a:off x="934542" y="3629097"/>
              <a:ext cx="211131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628947"/>
                  </a:solidFill>
                </a:rPr>
                <a:t>kobiety pracujące 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01557087-D352-1847-0DC9-C13F838229FC}"/>
                </a:ext>
              </a:extLst>
            </p:cNvPr>
            <p:cNvSpPr txBox="1"/>
            <p:nvPr/>
          </p:nvSpPr>
          <p:spPr>
            <a:xfrm>
              <a:off x="934542" y="4180425"/>
              <a:ext cx="18494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/>
                <a:t>ogółem pracujący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69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192AE-8504-1201-6C25-C483044A7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2ABDC71A-E219-4AD8-C252-F344C034B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150491"/>
            <a:ext cx="10822114" cy="920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7030A0"/>
                </a:solidFill>
                <a:latin typeface="Fira Sans" panose="020B0503050000020004" pitchFamily="34" charset="0"/>
              </a:rPr>
              <a:t>RAPORT MONITOR RYNKU PRACY</a:t>
            </a:r>
          </a:p>
        </p:txBody>
      </p:sp>
      <p:pic>
        <p:nvPicPr>
          <p:cNvPr id="5" name="Obraz 4" descr="Obraz zawierający meble, ubrania, stół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19CDF3AC-7ABA-2737-6A9B-3F7AA6CD4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1" y="1329070"/>
            <a:ext cx="6096000" cy="439827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520CE7D-660C-43B8-EF05-8B9E37A469B4}"/>
              </a:ext>
            </a:extLst>
          </p:cNvPr>
          <p:cNvSpPr txBox="1"/>
          <p:nvPr/>
        </p:nvSpPr>
        <p:spPr>
          <a:xfrm>
            <a:off x="7079673" y="1933993"/>
            <a:ext cx="422563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600" dirty="0">
                <a:solidFill>
                  <a:srgbClr val="0E1840"/>
                </a:solidFill>
              </a:rPr>
              <a:t>R</a:t>
            </a:r>
            <a:r>
              <a:rPr lang="pl-PL" sz="1600" dirty="0">
                <a:solidFill>
                  <a:srgbClr val="0E1840"/>
                </a:solidFill>
                <a:effectLst/>
              </a:rPr>
              <a:t>ealizowane jest od 2010 r. wśród </a:t>
            </a:r>
            <a:r>
              <a:rPr lang="pl-PL" sz="1600" dirty="0">
                <a:solidFill>
                  <a:srgbClr val="2074D9"/>
                </a:solidFill>
                <a:effectLst/>
              </a:rPr>
              <a:t>osób pracujących min. 24 godziny w tygodniu, </a:t>
            </a:r>
            <a:r>
              <a:rPr lang="pl-PL" sz="1600" dirty="0">
                <a:effectLst/>
              </a:rPr>
              <a:t>zatrudnionych na podstawie umowy o pracę, umów cywilno-prawnych, samozatrudnionych </a:t>
            </a:r>
            <a:br>
              <a:rPr lang="pl-PL" sz="1600" dirty="0">
                <a:effectLst/>
              </a:rPr>
            </a:br>
            <a:r>
              <a:rPr lang="pl-PL" sz="1600" dirty="0">
                <a:effectLst/>
              </a:rPr>
              <a:t>(o ile posiadają stałą umowę o świadczenie usług jednej firmie) </a:t>
            </a:r>
            <a:r>
              <a:rPr lang="pl-PL" sz="1600" dirty="0">
                <a:solidFill>
                  <a:srgbClr val="0E1840"/>
                </a:solidFill>
                <a:effectLst/>
              </a:rPr>
              <a:t>w wieku 18-64 lata. </a:t>
            </a:r>
          </a:p>
          <a:p>
            <a:pPr>
              <a:buNone/>
            </a:pPr>
            <a:endParaRPr lang="pl-PL" sz="1600" dirty="0">
              <a:solidFill>
                <a:srgbClr val="0E1840"/>
              </a:solidFill>
            </a:endParaRPr>
          </a:p>
          <a:p>
            <a:pPr>
              <a:buNone/>
            </a:pPr>
            <a:r>
              <a:rPr lang="pl-PL" sz="1600" dirty="0">
                <a:solidFill>
                  <a:srgbClr val="0E1840"/>
                </a:solidFill>
                <a:effectLst/>
              </a:rPr>
              <a:t>Za pomocą metody CAWI (strona www) </a:t>
            </a:r>
            <a:br>
              <a:rPr lang="pl-PL" sz="1600" dirty="0">
                <a:solidFill>
                  <a:srgbClr val="0E1840"/>
                </a:solidFill>
                <a:effectLst/>
              </a:rPr>
            </a:br>
            <a:r>
              <a:rPr lang="pl-PL" sz="1600" dirty="0">
                <a:solidFill>
                  <a:srgbClr val="0E1840"/>
                </a:solidFill>
                <a:effectLst/>
              </a:rPr>
              <a:t>w dniach 21 lutego - 2 marca 2025 r. w badaniu wzięło udział </a:t>
            </a:r>
            <a:r>
              <a:rPr lang="pl-PL" sz="1600" dirty="0">
                <a:solidFill>
                  <a:srgbClr val="2074D9"/>
                </a:solidFill>
                <a:effectLst/>
              </a:rPr>
              <a:t>1000 respondentów</a:t>
            </a:r>
            <a:r>
              <a:rPr lang="pl-PL" sz="1600" dirty="0">
                <a:solidFill>
                  <a:srgbClr val="0E1840"/>
                </a:solidFill>
              </a:rPr>
              <a:t> - próba</a:t>
            </a:r>
            <a:r>
              <a:rPr lang="pl-PL" sz="1600" dirty="0">
                <a:solidFill>
                  <a:srgbClr val="0E1840"/>
                </a:solidFill>
                <a:effectLst/>
              </a:rPr>
              <a:t> reprezentatywna ze względu na wiek, płeć </a:t>
            </a:r>
            <a:br>
              <a:rPr lang="pl-PL" sz="1600" dirty="0">
                <a:solidFill>
                  <a:srgbClr val="0E1840"/>
                </a:solidFill>
                <a:effectLst/>
              </a:rPr>
            </a:br>
            <a:r>
              <a:rPr lang="pl-PL" sz="1600" dirty="0">
                <a:solidFill>
                  <a:srgbClr val="0E1840"/>
                </a:solidFill>
                <a:effectLst/>
              </a:rPr>
              <a:t>i region zamieszkania. </a:t>
            </a:r>
          </a:p>
        </p:txBody>
      </p:sp>
    </p:spTree>
    <p:extLst>
      <p:ext uri="{BB962C8B-B14F-4D97-AF65-F5344CB8AC3E}">
        <p14:creationId xmlns:p14="http://schemas.microsoft.com/office/powerpoint/2010/main" val="22111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FD158-100A-5F41-45E1-A5D50E32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0D6D6B-5A46-7325-2774-EC2D51A9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SYTUACJA NA RYNKU PRACY</a:t>
            </a:r>
            <a:endParaRPr lang="pl-PL" sz="32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2165DC3-E4CF-9AB5-3D32-5BE34813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3422650"/>
            <a:ext cx="63500" cy="12700"/>
          </a:xfrm>
          <a:prstGeom prst="rect">
            <a:avLst/>
          </a:prstGeom>
        </p:spPr>
      </p:pic>
      <p:pic>
        <p:nvPicPr>
          <p:cNvPr id="12" name="Obraz 11" descr="Obraz zawierający tekst, zrzut ekranu, Czcionka, woda&#10;&#10;Zawartość wygenerowana przez AI może być niepoprawna.">
            <a:extLst>
              <a:ext uri="{FF2B5EF4-FFF2-40B4-BE49-F238E27FC236}">
                <a16:creationId xmlns:a16="http://schemas.microsoft.com/office/drawing/2014/main" id="{AF28E6E0-AAED-B685-2FCC-1D8094E0C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08" y="2619373"/>
            <a:ext cx="3860800" cy="2349500"/>
          </a:xfrm>
          <a:prstGeom prst="rect">
            <a:avLst/>
          </a:prstGeom>
        </p:spPr>
      </p:pic>
      <p:pic>
        <p:nvPicPr>
          <p:cNvPr id="14" name="Obraz 13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0520FFB9-CE22-AB88-957A-FDFC5A65D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" y="2171941"/>
            <a:ext cx="3873500" cy="2197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6371D76-62BD-D6FA-BFA6-2E6CA3073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5" y="1461436"/>
            <a:ext cx="9536605" cy="60404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009812E-EEBA-E06B-14D8-6AB126639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13" y="4968873"/>
            <a:ext cx="9433777" cy="6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7081A-250C-34A4-4656-2EEEFF868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C982E7-FA98-F514-4375-C829E584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SYTUACJA NA RYNKU PRACY</a:t>
            </a:r>
            <a:endParaRPr lang="pl-PL" sz="32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239989C-6DAD-F82F-E040-5DCA9662E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3422650"/>
            <a:ext cx="63500" cy="12700"/>
          </a:xfrm>
          <a:prstGeom prst="rect">
            <a:avLst/>
          </a:prstGeom>
        </p:spPr>
      </p:pic>
      <p:pic>
        <p:nvPicPr>
          <p:cNvPr id="13" name="Obraz 1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AA60E4A9-D596-BCBE-2E68-F9B897F1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47" y="3287070"/>
            <a:ext cx="5675644" cy="1026109"/>
          </a:xfrm>
          <a:prstGeom prst="rect">
            <a:avLst/>
          </a:prstGeom>
        </p:spPr>
      </p:pic>
      <p:pic>
        <p:nvPicPr>
          <p:cNvPr id="17" name="Obraz 16" descr="Obraz zawierający tekst, zrzut ekranu, Czcionka, Jaskrawoniebieski&#10;&#10;Zawartość wygenerowana przez AI może być niepoprawna.">
            <a:extLst>
              <a:ext uri="{FF2B5EF4-FFF2-40B4-BE49-F238E27FC236}">
                <a16:creationId xmlns:a16="http://schemas.microsoft.com/office/drawing/2014/main" id="{010D5E05-B5D9-B26E-3AA4-80155189E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76" y="2035402"/>
            <a:ext cx="4757079" cy="1764723"/>
          </a:xfrm>
          <a:prstGeom prst="rect">
            <a:avLst/>
          </a:prstGeom>
        </p:spPr>
      </p:pic>
      <p:pic>
        <p:nvPicPr>
          <p:cNvPr id="20" name="Obraz 19" descr="Obraz zawierający tekst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DED19635-9CB9-0AFE-BB5D-B4ED7934C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0" y="3422336"/>
            <a:ext cx="2654300" cy="596900"/>
          </a:xfrm>
          <a:prstGeom prst="rect">
            <a:avLst/>
          </a:prstGeom>
        </p:spPr>
      </p:pic>
      <p:pic>
        <p:nvPicPr>
          <p:cNvPr id="22" name="Obraz 21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401B85D4-C5CB-C8C9-DDEC-B338B8962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0" y="2253936"/>
            <a:ext cx="3886200" cy="1168400"/>
          </a:xfrm>
          <a:prstGeom prst="rect">
            <a:avLst/>
          </a:prstGeom>
        </p:spPr>
      </p:pic>
      <p:pic>
        <p:nvPicPr>
          <p:cNvPr id="24" name="Obraz 23" descr="Obraz zawierający Czcionka, tekst, biały&#10;&#10;Zawartość wygenerowana przez AI może być niepoprawna.">
            <a:extLst>
              <a:ext uri="{FF2B5EF4-FFF2-40B4-BE49-F238E27FC236}">
                <a16:creationId xmlns:a16="http://schemas.microsoft.com/office/drawing/2014/main" id="{7AD49306-0F08-69B5-0D21-BD2F77949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1" y="1401531"/>
            <a:ext cx="3505200" cy="774700"/>
          </a:xfrm>
          <a:prstGeom prst="rect">
            <a:avLst/>
          </a:prstGeom>
        </p:spPr>
      </p:pic>
      <p:pic>
        <p:nvPicPr>
          <p:cNvPr id="30" name="Obraz 29" descr="Obraz zawierający Czcionka, tekst, biały, design&#10;&#10;Zawartość wygenerowana przez AI może być niepoprawna.">
            <a:extLst>
              <a:ext uri="{FF2B5EF4-FFF2-40B4-BE49-F238E27FC236}">
                <a16:creationId xmlns:a16="http://schemas.microsoft.com/office/drawing/2014/main" id="{768EC165-1E2F-3135-BEFE-68D5AC2C6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86" y="1343768"/>
            <a:ext cx="4660900" cy="8763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778DFA5-A92F-F00D-FA07-F2DD93CDBAB9}"/>
              </a:ext>
            </a:extLst>
          </p:cNvPr>
          <p:cNvSpPr txBox="1"/>
          <p:nvPr/>
        </p:nvSpPr>
        <p:spPr>
          <a:xfrm>
            <a:off x="8395855" y="2035402"/>
            <a:ext cx="312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w ciągu ostatnich 6 mc-y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A2E72AF-3FF2-BB99-02F9-9B3702AA5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0" y="5609213"/>
            <a:ext cx="9603600" cy="779160"/>
          </a:xfrm>
          <a:prstGeom prst="rect">
            <a:avLst/>
          </a:prstGeom>
        </p:spPr>
      </p:pic>
      <p:pic>
        <p:nvPicPr>
          <p:cNvPr id="5" name="Obraz 4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523AA329-078E-9378-8987-33B844EFD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85" y="4486658"/>
            <a:ext cx="3771900" cy="1346200"/>
          </a:xfrm>
          <a:prstGeom prst="rect">
            <a:avLst/>
          </a:prstGeom>
        </p:spPr>
      </p:pic>
      <p:pic>
        <p:nvPicPr>
          <p:cNvPr id="6" name="Obraz 5" descr="Obraz zawierający Czcionka, tekst, Jaskrawoniebieski, biały&#10;&#10;Zawartość wygenerowana przez AI może być niepoprawna.">
            <a:extLst>
              <a:ext uri="{FF2B5EF4-FFF2-40B4-BE49-F238E27FC236}">
                <a16:creationId xmlns:a16="http://schemas.microsoft.com/office/drawing/2014/main" id="{6311A97A-4372-B231-63AE-68687522E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1" y="4682461"/>
            <a:ext cx="2997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805FB411-3488-89F6-4BE5-B75734BC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8" y="1393432"/>
            <a:ext cx="11645753" cy="21001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A24107C-B5E4-030E-4A41-2BB18FDB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SYTUACJA NA RYNKU PRACY</a:t>
            </a:r>
            <a:endParaRPr lang="pl-PL" sz="32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6878BBE-5D51-E4BF-63A2-7804E081B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0" y="3422650"/>
            <a:ext cx="63500" cy="12700"/>
          </a:xfrm>
          <a:prstGeom prst="rect">
            <a:avLst/>
          </a:prstGeom>
        </p:spPr>
      </p:pic>
      <p:pic>
        <p:nvPicPr>
          <p:cNvPr id="4" name="Obraz 3" descr="Obraz zawierający tekst, zrzut ekranu, Czcionka, biały&#10;&#10;Zawartość wygenerowana przez AI może być niepoprawna.">
            <a:extLst>
              <a:ext uri="{FF2B5EF4-FFF2-40B4-BE49-F238E27FC236}">
                <a16:creationId xmlns:a16="http://schemas.microsoft.com/office/drawing/2014/main" id="{7332C6E7-F940-C103-D3DE-FF13E63A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73" y="4100229"/>
            <a:ext cx="3640517" cy="759760"/>
          </a:xfrm>
          <a:prstGeom prst="rect">
            <a:avLst/>
          </a:prstGeom>
        </p:spPr>
      </p:pic>
      <p:pic>
        <p:nvPicPr>
          <p:cNvPr id="5" name="Obraz 4" descr="Obraz zawierający zrzut ekranu, krąg, diagram&#10;&#10;Zawartość wygenerowana przez AI może być niepoprawna.">
            <a:extLst>
              <a:ext uri="{FF2B5EF4-FFF2-40B4-BE49-F238E27FC236}">
                <a16:creationId xmlns:a16="http://schemas.microsoft.com/office/drawing/2014/main" id="{FD785A58-2530-6338-8B63-7B8F84E29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01" y="3513687"/>
            <a:ext cx="2936390" cy="30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6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75AA27D7-603F-59A3-C3DB-EF59A2509844}"/>
              </a:ext>
            </a:extLst>
          </p:cNvPr>
          <p:cNvSpPr/>
          <p:nvPr/>
        </p:nvSpPr>
        <p:spPr>
          <a:xfrm>
            <a:off x="481889" y="352775"/>
            <a:ext cx="6161505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chemeClr val="accent6">
                    <a:lumMod val="75000"/>
                  </a:schemeClr>
                </a:solidFill>
                <a:latin typeface="Fira Sans" panose="020B0503050000020004" pitchFamily="34" charset="0"/>
              </a:rPr>
              <a:t>BRANŻE ZATRUDNIENIA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D8BD9D0B-234A-5FF5-8DB3-396D84219061}"/>
              </a:ext>
            </a:extLst>
          </p:cNvPr>
          <p:cNvGrpSpPr/>
          <p:nvPr/>
        </p:nvGrpSpPr>
        <p:grpSpPr>
          <a:xfrm>
            <a:off x="1023869" y="2689113"/>
            <a:ext cx="10069703" cy="2344765"/>
            <a:chOff x="1005207" y="2707779"/>
            <a:chExt cx="10069703" cy="2344765"/>
          </a:xfrm>
        </p:grpSpPr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057E4C23-9483-D86E-61B6-2FA54653901C}"/>
                </a:ext>
              </a:extLst>
            </p:cNvPr>
            <p:cNvGrpSpPr/>
            <p:nvPr/>
          </p:nvGrpSpPr>
          <p:grpSpPr>
            <a:xfrm>
              <a:off x="1005207" y="2707779"/>
              <a:ext cx="5619047" cy="2123036"/>
              <a:chOff x="1282602" y="1797038"/>
              <a:chExt cx="5619047" cy="2123036"/>
            </a:xfrm>
          </p:grpSpPr>
          <p:grpSp>
            <p:nvGrpSpPr>
              <p:cNvPr id="7" name="Grupa 6">
                <a:extLst>
                  <a:ext uri="{FF2B5EF4-FFF2-40B4-BE49-F238E27FC236}">
                    <a16:creationId xmlns:a16="http://schemas.microsoft.com/office/drawing/2014/main" id="{5A5C5CFD-0A6B-FDC5-4D57-E960E1F4B74E}"/>
                  </a:ext>
                </a:extLst>
              </p:cNvPr>
              <p:cNvGrpSpPr/>
              <p:nvPr/>
            </p:nvGrpSpPr>
            <p:grpSpPr>
              <a:xfrm>
                <a:off x="1282602" y="1840585"/>
                <a:ext cx="981961" cy="1940539"/>
                <a:chOff x="1282602" y="1840585"/>
                <a:chExt cx="981961" cy="1940539"/>
              </a:xfrm>
            </p:grpSpPr>
            <p:pic>
              <p:nvPicPr>
                <p:cNvPr id="3" name="Obraz 2">
                  <a:extLst>
                    <a:ext uri="{FF2B5EF4-FFF2-40B4-BE49-F238E27FC236}">
                      <a16:creationId xmlns:a16="http://schemas.microsoft.com/office/drawing/2014/main" id="{95910F90-83A8-2AC2-27A5-EA960AF23C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2602" y="1840585"/>
                  <a:ext cx="981961" cy="693856"/>
                </a:xfrm>
                <a:prstGeom prst="rect">
                  <a:avLst/>
                </a:prstGeom>
              </p:spPr>
            </p:pic>
            <p:sp>
              <p:nvSpPr>
                <p:cNvPr id="4" name="pole tekstowe 3">
                  <a:extLst>
                    <a:ext uri="{FF2B5EF4-FFF2-40B4-BE49-F238E27FC236}">
                      <a16:creationId xmlns:a16="http://schemas.microsoft.com/office/drawing/2014/main" id="{4D60505C-EE84-FA9E-12BB-BD5E2F9E780E}"/>
                    </a:ext>
                  </a:extLst>
                </p:cNvPr>
                <p:cNvSpPr txBox="1"/>
                <p:nvPr/>
              </p:nvSpPr>
              <p:spPr>
                <a:xfrm>
                  <a:off x="1305072" y="2557618"/>
                  <a:ext cx="781264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82,7%</a:t>
                  </a:r>
                </a:p>
              </p:txBody>
            </p:sp>
            <p:sp>
              <p:nvSpPr>
                <p:cNvPr id="6" name="pole tekstowe 5">
                  <a:extLst>
                    <a:ext uri="{FF2B5EF4-FFF2-40B4-BE49-F238E27FC236}">
                      <a16:creationId xmlns:a16="http://schemas.microsoft.com/office/drawing/2014/main" id="{60902330-1ECB-5D8B-3B65-43A6AD168807}"/>
                    </a:ext>
                  </a:extLst>
                </p:cNvPr>
                <p:cNvSpPr txBox="1"/>
                <p:nvPr/>
              </p:nvSpPr>
              <p:spPr>
                <a:xfrm>
                  <a:off x="1316940" y="2950127"/>
                  <a:ext cx="88166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Opieka zdrowotna                           i pomoc społeczna</a:t>
                  </a:r>
                </a:p>
              </p:txBody>
            </p:sp>
          </p:grpSp>
          <p:grpSp>
            <p:nvGrpSpPr>
              <p:cNvPr id="9" name="Grupa 8">
                <a:extLst>
                  <a:ext uri="{FF2B5EF4-FFF2-40B4-BE49-F238E27FC236}">
                    <a16:creationId xmlns:a16="http://schemas.microsoft.com/office/drawing/2014/main" id="{211F72A1-DF4D-2724-8785-C7504F7A2881}"/>
                  </a:ext>
                </a:extLst>
              </p:cNvPr>
              <p:cNvGrpSpPr/>
              <p:nvPr/>
            </p:nvGrpSpPr>
            <p:grpSpPr>
              <a:xfrm>
                <a:off x="2189008" y="1811657"/>
                <a:ext cx="818970" cy="1458215"/>
                <a:chOff x="2189008" y="1811657"/>
                <a:chExt cx="818970" cy="1458215"/>
              </a:xfrm>
            </p:grpSpPr>
            <p:sp>
              <p:nvSpPr>
                <p:cNvPr id="5" name="pole tekstowe 4">
                  <a:extLst>
                    <a:ext uri="{FF2B5EF4-FFF2-40B4-BE49-F238E27FC236}">
                      <a16:creationId xmlns:a16="http://schemas.microsoft.com/office/drawing/2014/main" id="{9875F57A-E500-A948-4C11-63026747E72B}"/>
                    </a:ext>
                  </a:extLst>
                </p:cNvPr>
                <p:cNvSpPr txBox="1"/>
                <p:nvPr/>
              </p:nvSpPr>
              <p:spPr>
                <a:xfrm>
                  <a:off x="2208802" y="2992873"/>
                  <a:ext cx="7674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Edukacja</a:t>
                  </a:r>
                </a:p>
              </p:txBody>
            </p:sp>
            <p:pic>
              <p:nvPicPr>
                <p:cNvPr id="15" name="Obraz 14">
                  <a:extLst>
                    <a:ext uri="{FF2B5EF4-FFF2-40B4-BE49-F238E27FC236}">
                      <a16:creationId xmlns:a16="http://schemas.microsoft.com/office/drawing/2014/main" id="{CE43BE9B-56E8-7524-48C3-C0F26487D4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9398" y="1811657"/>
                  <a:ext cx="818580" cy="693858"/>
                </a:xfrm>
                <a:prstGeom prst="rect">
                  <a:avLst/>
                </a:prstGeom>
              </p:spPr>
            </p:pic>
            <p:sp>
              <p:nvSpPr>
                <p:cNvPr id="16" name="pole tekstowe 15">
                  <a:extLst>
                    <a:ext uri="{FF2B5EF4-FFF2-40B4-BE49-F238E27FC236}">
                      <a16:creationId xmlns:a16="http://schemas.microsoft.com/office/drawing/2014/main" id="{C0DDB949-C3A1-6E9B-06DC-4EDF477B46C6}"/>
                    </a:ext>
                  </a:extLst>
                </p:cNvPr>
                <p:cNvSpPr txBox="1"/>
                <p:nvPr/>
              </p:nvSpPr>
              <p:spPr>
                <a:xfrm>
                  <a:off x="2189008" y="2553422"/>
                  <a:ext cx="802205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79,6%</a:t>
                  </a:r>
                </a:p>
              </p:txBody>
            </p:sp>
          </p:grpSp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FB20A175-9A47-EA33-21F3-6F3007CB27A5}"/>
                  </a:ext>
                </a:extLst>
              </p:cNvPr>
              <p:cNvGrpSpPr/>
              <p:nvPr/>
            </p:nvGrpSpPr>
            <p:grpSpPr>
              <a:xfrm>
                <a:off x="2932812" y="1797038"/>
                <a:ext cx="1015950" cy="1809429"/>
                <a:chOff x="2932812" y="1797038"/>
                <a:chExt cx="1015950" cy="1809429"/>
              </a:xfrm>
            </p:grpSpPr>
            <p:sp>
              <p:nvSpPr>
                <p:cNvPr id="8" name="pole tekstowe 7">
                  <a:extLst>
                    <a:ext uri="{FF2B5EF4-FFF2-40B4-BE49-F238E27FC236}">
                      <a16:creationId xmlns:a16="http://schemas.microsoft.com/office/drawing/2014/main" id="{0386FE67-E064-A508-0392-D202DA49BF5A}"/>
                    </a:ext>
                  </a:extLst>
                </p:cNvPr>
                <p:cNvSpPr txBox="1"/>
                <p:nvPr/>
              </p:nvSpPr>
              <p:spPr>
                <a:xfrm>
                  <a:off x="3013276" y="2960136"/>
                  <a:ext cx="88166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Pozostała działalność usługowa</a:t>
                  </a:r>
                </a:p>
              </p:txBody>
            </p:sp>
            <p:pic>
              <p:nvPicPr>
                <p:cNvPr id="18" name="Obraz 17">
                  <a:extLst>
                    <a:ext uri="{FF2B5EF4-FFF2-40B4-BE49-F238E27FC236}">
                      <a16:creationId xmlns:a16="http://schemas.microsoft.com/office/drawing/2014/main" id="{7D05F0D2-2ECE-9938-6981-7D98E395E2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32812" y="1797038"/>
                  <a:ext cx="1015950" cy="757440"/>
                </a:xfrm>
                <a:prstGeom prst="rect">
                  <a:avLst/>
                </a:prstGeom>
              </p:spPr>
            </p:pic>
            <p:sp>
              <p:nvSpPr>
                <p:cNvPr id="19" name="pole tekstowe 18">
                  <a:extLst>
                    <a:ext uri="{FF2B5EF4-FFF2-40B4-BE49-F238E27FC236}">
                      <a16:creationId xmlns:a16="http://schemas.microsoft.com/office/drawing/2014/main" id="{D16ECBF8-7F97-DE1C-1D6E-B4C3A0817A7B}"/>
                    </a:ext>
                  </a:extLst>
                </p:cNvPr>
                <p:cNvSpPr txBox="1"/>
                <p:nvPr/>
              </p:nvSpPr>
              <p:spPr>
                <a:xfrm>
                  <a:off x="3028443" y="2548426"/>
                  <a:ext cx="802206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75,9%</a:t>
                  </a:r>
                </a:p>
              </p:txBody>
            </p:sp>
          </p:grpSp>
          <p:grpSp>
            <p:nvGrpSpPr>
              <p:cNvPr id="21" name="Grupa 20">
                <a:extLst>
                  <a:ext uri="{FF2B5EF4-FFF2-40B4-BE49-F238E27FC236}">
                    <a16:creationId xmlns:a16="http://schemas.microsoft.com/office/drawing/2014/main" id="{E1E11786-C82C-3E76-2C97-593804F943D8}"/>
                  </a:ext>
                </a:extLst>
              </p:cNvPr>
              <p:cNvGrpSpPr/>
              <p:nvPr/>
            </p:nvGrpSpPr>
            <p:grpSpPr>
              <a:xfrm>
                <a:off x="3867734" y="1827025"/>
                <a:ext cx="1344790" cy="1976834"/>
                <a:chOff x="3867734" y="1827025"/>
                <a:chExt cx="1344790" cy="1976834"/>
              </a:xfrm>
            </p:grpSpPr>
            <p:sp>
              <p:nvSpPr>
                <p:cNvPr id="10" name="pole tekstowe 9">
                  <a:extLst>
                    <a:ext uri="{FF2B5EF4-FFF2-40B4-BE49-F238E27FC236}">
                      <a16:creationId xmlns:a16="http://schemas.microsoft.com/office/drawing/2014/main" id="{0BDD8569-5E2B-AFDA-200E-1ED8CAC4CAA2}"/>
                    </a:ext>
                  </a:extLst>
                </p:cNvPr>
                <p:cNvSpPr txBox="1"/>
                <p:nvPr/>
              </p:nvSpPr>
              <p:spPr>
                <a:xfrm>
                  <a:off x="3867734" y="2972862"/>
                  <a:ext cx="1344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Działalność finansowa </a:t>
                  </a:r>
                </a:p>
                <a:p>
                  <a:r>
                    <a:rPr lang="pl-PL" sz="1200" dirty="0"/>
                    <a:t>i </a:t>
                  </a:r>
                  <a:r>
                    <a:rPr lang="pl-PL" sz="1200" dirty="0" err="1"/>
                    <a:t>ubezpiecze</a:t>
                  </a:r>
                  <a:r>
                    <a:rPr lang="pl-PL" sz="1200" dirty="0"/>
                    <a:t> -</a:t>
                  </a:r>
                </a:p>
                <a:p>
                  <a:r>
                    <a:rPr lang="pl-PL" sz="1200" dirty="0"/>
                    <a:t>-</a:t>
                  </a:r>
                  <a:r>
                    <a:rPr lang="pl-PL" sz="1200" dirty="0" err="1"/>
                    <a:t>niowa</a:t>
                  </a:r>
                  <a:endParaRPr lang="pl-PL" sz="1200" dirty="0"/>
                </a:p>
              </p:txBody>
            </p:sp>
            <p:sp>
              <p:nvSpPr>
                <p:cNvPr id="2" name="pole tekstowe 1">
                  <a:extLst>
                    <a:ext uri="{FF2B5EF4-FFF2-40B4-BE49-F238E27FC236}">
                      <a16:creationId xmlns:a16="http://schemas.microsoft.com/office/drawing/2014/main" id="{AF9CE94B-0E3E-9D55-72C7-195AF9596985}"/>
                    </a:ext>
                  </a:extLst>
                </p:cNvPr>
                <p:cNvSpPr txBox="1"/>
                <p:nvPr/>
              </p:nvSpPr>
              <p:spPr>
                <a:xfrm>
                  <a:off x="3926279" y="2548426"/>
                  <a:ext cx="802205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64,1%</a:t>
                  </a:r>
                </a:p>
              </p:txBody>
            </p:sp>
            <p:pic>
              <p:nvPicPr>
                <p:cNvPr id="20" name="Obraz 19">
                  <a:extLst>
                    <a:ext uri="{FF2B5EF4-FFF2-40B4-BE49-F238E27FC236}">
                      <a16:creationId xmlns:a16="http://schemas.microsoft.com/office/drawing/2014/main" id="{F2778F97-A298-B329-E403-3A13457D3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8024" y="1827025"/>
                  <a:ext cx="898450" cy="693858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upa 32">
                <a:extLst>
                  <a:ext uri="{FF2B5EF4-FFF2-40B4-BE49-F238E27FC236}">
                    <a16:creationId xmlns:a16="http://schemas.microsoft.com/office/drawing/2014/main" id="{DD75CD0F-251E-FE34-3A3A-2BAC9286C641}"/>
                  </a:ext>
                </a:extLst>
              </p:cNvPr>
              <p:cNvGrpSpPr/>
              <p:nvPr/>
            </p:nvGrpSpPr>
            <p:grpSpPr>
              <a:xfrm>
                <a:off x="4799822" y="1875236"/>
                <a:ext cx="1171027" cy="2044838"/>
                <a:chOff x="4799822" y="1875236"/>
                <a:chExt cx="1171027" cy="2044838"/>
              </a:xfrm>
            </p:grpSpPr>
            <p:sp>
              <p:nvSpPr>
                <p:cNvPr id="11" name="pole tekstowe 10">
                  <a:extLst>
                    <a:ext uri="{FF2B5EF4-FFF2-40B4-BE49-F238E27FC236}">
                      <a16:creationId xmlns:a16="http://schemas.microsoft.com/office/drawing/2014/main" id="{7EF1D223-42ED-ED86-646D-777042428C9A}"/>
                    </a:ext>
                  </a:extLst>
                </p:cNvPr>
                <p:cNvSpPr txBox="1"/>
                <p:nvPr/>
              </p:nvSpPr>
              <p:spPr>
                <a:xfrm>
                  <a:off x="4799822" y="2904411"/>
                  <a:ext cx="117102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Działalność </a:t>
                  </a:r>
                </a:p>
                <a:p>
                  <a:r>
                    <a:rPr lang="pl-PL" sz="1200" dirty="0"/>
                    <a:t>związana                   z kulturą, rozrywką                   i rekreacją</a:t>
                  </a:r>
                </a:p>
              </p:txBody>
            </p:sp>
            <p:sp>
              <p:nvSpPr>
                <p:cNvPr id="12" name="pole tekstowe 11">
                  <a:extLst>
                    <a:ext uri="{FF2B5EF4-FFF2-40B4-BE49-F238E27FC236}">
                      <a16:creationId xmlns:a16="http://schemas.microsoft.com/office/drawing/2014/main" id="{59BABDFB-234A-D430-BCE2-E01AD948CB73}"/>
                    </a:ext>
                  </a:extLst>
                </p:cNvPr>
                <p:cNvSpPr txBox="1"/>
                <p:nvPr/>
              </p:nvSpPr>
              <p:spPr>
                <a:xfrm>
                  <a:off x="4823177" y="2546098"/>
                  <a:ext cx="815648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61,3%</a:t>
                  </a:r>
                </a:p>
              </p:txBody>
            </p:sp>
            <p:pic>
              <p:nvPicPr>
                <p:cNvPr id="22" name="Obraz 21">
                  <a:extLst>
                    <a:ext uri="{FF2B5EF4-FFF2-40B4-BE49-F238E27FC236}">
                      <a16:creationId xmlns:a16="http://schemas.microsoft.com/office/drawing/2014/main" id="{E6AF0AB1-D360-ACD4-815A-06F5140B4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99822" y="1875236"/>
                  <a:ext cx="913561" cy="659205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upa 40">
                <a:extLst>
                  <a:ext uri="{FF2B5EF4-FFF2-40B4-BE49-F238E27FC236}">
                    <a16:creationId xmlns:a16="http://schemas.microsoft.com/office/drawing/2014/main" id="{AEE21E06-4886-3AD3-D0F4-8A86D00A338C}"/>
                  </a:ext>
                </a:extLst>
              </p:cNvPr>
              <p:cNvGrpSpPr/>
              <p:nvPr/>
            </p:nvGrpSpPr>
            <p:grpSpPr>
              <a:xfrm>
                <a:off x="5615858" y="1827025"/>
                <a:ext cx="1285791" cy="1548519"/>
                <a:chOff x="5625097" y="1842455"/>
                <a:chExt cx="1285791" cy="1548519"/>
              </a:xfrm>
            </p:grpSpPr>
            <p:pic>
              <p:nvPicPr>
                <p:cNvPr id="28" name="Obraz 27">
                  <a:extLst>
                    <a:ext uri="{FF2B5EF4-FFF2-40B4-BE49-F238E27FC236}">
                      <a16:creationId xmlns:a16="http://schemas.microsoft.com/office/drawing/2014/main" id="{0A2E9184-6ABF-C4E7-AA8D-99B2D54ED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25097" y="1842455"/>
                  <a:ext cx="879992" cy="705980"/>
                </a:xfrm>
                <a:prstGeom prst="rect">
                  <a:avLst/>
                </a:prstGeom>
              </p:spPr>
            </p:pic>
            <p:sp>
              <p:nvSpPr>
                <p:cNvPr id="23" name="pole tekstowe 22">
                  <a:extLst>
                    <a:ext uri="{FF2B5EF4-FFF2-40B4-BE49-F238E27FC236}">
                      <a16:creationId xmlns:a16="http://schemas.microsoft.com/office/drawing/2014/main" id="{16E1DF89-4DFA-4A3B-2846-FA7ABB95B75D}"/>
                    </a:ext>
                  </a:extLst>
                </p:cNvPr>
                <p:cNvSpPr txBox="1"/>
                <p:nvPr/>
              </p:nvSpPr>
              <p:spPr>
                <a:xfrm>
                  <a:off x="5786560" y="2556276"/>
                  <a:ext cx="810477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60,6%</a:t>
                  </a:r>
                </a:p>
              </p:txBody>
            </p:sp>
            <p:sp>
              <p:nvSpPr>
                <p:cNvPr id="35" name="pole tekstowe 34">
                  <a:extLst>
                    <a:ext uri="{FF2B5EF4-FFF2-40B4-BE49-F238E27FC236}">
                      <a16:creationId xmlns:a16="http://schemas.microsoft.com/office/drawing/2014/main" id="{5FC22E1B-402C-10ED-F943-557EC7112A5E}"/>
                    </a:ext>
                  </a:extLst>
                </p:cNvPr>
                <p:cNvSpPr txBox="1"/>
                <p:nvPr/>
              </p:nvSpPr>
              <p:spPr>
                <a:xfrm>
                  <a:off x="5657420" y="2929309"/>
                  <a:ext cx="125346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Zakwaterowanie i gastronomia</a:t>
                  </a:r>
                </a:p>
              </p:txBody>
            </p:sp>
          </p:grpSp>
        </p:grp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C9312482-09EF-71DA-42F7-70C98B6ED557}"/>
                </a:ext>
              </a:extLst>
            </p:cNvPr>
            <p:cNvGrpSpPr/>
            <p:nvPr/>
          </p:nvGrpSpPr>
          <p:grpSpPr>
            <a:xfrm>
              <a:off x="6441675" y="3424680"/>
              <a:ext cx="4633235" cy="1627864"/>
              <a:chOff x="7419720" y="2511240"/>
              <a:chExt cx="4633235" cy="1627864"/>
            </a:xfrm>
          </p:grpSpPr>
          <p:grpSp>
            <p:nvGrpSpPr>
              <p:cNvPr id="53" name="Grupa 52">
                <a:extLst>
                  <a:ext uri="{FF2B5EF4-FFF2-40B4-BE49-F238E27FC236}">
                    <a16:creationId xmlns:a16="http://schemas.microsoft.com/office/drawing/2014/main" id="{35118DD0-00B0-B989-AE12-2131604D63D8}"/>
                  </a:ext>
                </a:extLst>
              </p:cNvPr>
              <p:cNvGrpSpPr/>
              <p:nvPr/>
            </p:nvGrpSpPr>
            <p:grpSpPr>
              <a:xfrm>
                <a:off x="8486082" y="2518525"/>
                <a:ext cx="1253468" cy="1234380"/>
                <a:chOff x="7416206" y="2520758"/>
                <a:chExt cx="903124" cy="1234380"/>
              </a:xfrm>
            </p:grpSpPr>
            <p:sp>
              <p:nvSpPr>
                <p:cNvPr id="37" name="pole tekstowe 36">
                  <a:extLst>
                    <a:ext uri="{FF2B5EF4-FFF2-40B4-BE49-F238E27FC236}">
                      <a16:creationId xmlns:a16="http://schemas.microsoft.com/office/drawing/2014/main" id="{AA206DB1-59A0-95E5-45D9-9A1E0418A7D8}"/>
                    </a:ext>
                  </a:extLst>
                </p:cNvPr>
                <p:cNvSpPr txBox="1"/>
                <p:nvPr/>
              </p:nvSpPr>
              <p:spPr>
                <a:xfrm>
                  <a:off x="7416206" y="2924141"/>
                  <a:ext cx="90312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Handel; </a:t>
                  </a:r>
                </a:p>
                <a:p>
                  <a:r>
                    <a:rPr lang="pl-PL" sz="1200" dirty="0"/>
                    <a:t>naprawa pojazdów samochodowych</a:t>
                  </a:r>
                </a:p>
              </p:txBody>
            </p:sp>
            <p:sp>
              <p:nvSpPr>
                <p:cNvPr id="25" name="pole tekstowe 24">
                  <a:extLst>
                    <a:ext uri="{FF2B5EF4-FFF2-40B4-BE49-F238E27FC236}">
                      <a16:creationId xmlns:a16="http://schemas.microsoft.com/office/drawing/2014/main" id="{EB40D185-DA28-6729-8636-311182011622}"/>
                    </a:ext>
                  </a:extLst>
                </p:cNvPr>
                <p:cNvSpPr txBox="1"/>
                <p:nvPr/>
              </p:nvSpPr>
              <p:spPr>
                <a:xfrm>
                  <a:off x="7449582" y="2520758"/>
                  <a:ext cx="575098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55,2%</a:t>
                  </a:r>
                </a:p>
              </p:txBody>
            </p:sp>
          </p:grpSp>
          <p:grpSp>
            <p:nvGrpSpPr>
              <p:cNvPr id="54" name="Grupa 53">
                <a:extLst>
                  <a:ext uri="{FF2B5EF4-FFF2-40B4-BE49-F238E27FC236}">
                    <a16:creationId xmlns:a16="http://schemas.microsoft.com/office/drawing/2014/main" id="{16E54DEB-E6D5-C727-5123-955F14D612EF}"/>
                  </a:ext>
                </a:extLst>
              </p:cNvPr>
              <p:cNvGrpSpPr/>
              <p:nvPr/>
            </p:nvGrpSpPr>
            <p:grpSpPr>
              <a:xfrm>
                <a:off x="9613934" y="2511240"/>
                <a:ext cx="1158697" cy="1303445"/>
                <a:chOff x="10561230" y="1277679"/>
                <a:chExt cx="1158697" cy="1303445"/>
              </a:xfrm>
            </p:grpSpPr>
            <p:sp>
              <p:nvSpPr>
                <p:cNvPr id="38" name="pole tekstowe 37">
                  <a:extLst>
                    <a:ext uri="{FF2B5EF4-FFF2-40B4-BE49-F238E27FC236}">
                      <a16:creationId xmlns:a16="http://schemas.microsoft.com/office/drawing/2014/main" id="{22A6A13B-B9E0-A814-AB2B-ED73D4A74027}"/>
                    </a:ext>
                  </a:extLst>
                </p:cNvPr>
                <p:cNvSpPr txBox="1"/>
                <p:nvPr/>
              </p:nvSpPr>
              <p:spPr>
                <a:xfrm>
                  <a:off x="10561230" y="1750127"/>
                  <a:ext cx="115869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Działalność profesjonalna, naukowa </a:t>
                  </a:r>
                </a:p>
                <a:p>
                  <a:r>
                    <a:rPr lang="pl-PL" sz="1200" dirty="0"/>
                    <a:t>i techniczna</a:t>
                  </a:r>
                </a:p>
              </p:txBody>
            </p:sp>
            <p:sp>
              <p:nvSpPr>
                <p:cNvPr id="26" name="pole tekstowe 25">
                  <a:extLst>
                    <a:ext uri="{FF2B5EF4-FFF2-40B4-BE49-F238E27FC236}">
                      <a16:creationId xmlns:a16="http://schemas.microsoft.com/office/drawing/2014/main" id="{80828757-9553-D554-C25C-2D747F5515CF}"/>
                    </a:ext>
                  </a:extLst>
                </p:cNvPr>
                <p:cNvSpPr txBox="1"/>
                <p:nvPr/>
              </p:nvSpPr>
              <p:spPr>
                <a:xfrm>
                  <a:off x="10604806" y="1277679"/>
                  <a:ext cx="803738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53,6%</a:t>
                  </a:r>
                </a:p>
              </p:txBody>
            </p:sp>
          </p:grpSp>
          <p:grpSp>
            <p:nvGrpSpPr>
              <p:cNvPr id="49" name="Grupa 48">
                <a:extLst>
                  <a:ext uri="{FF2B5EF4-FFF2-40B4-BE49-F238E27FC236}">
                    <a16:creationId xmlns:a16="http://schemas.microsoft.com/office/drawing/2014/main" id="{1A20CA6C-2820-702F-191F-688FF34DC2C1}"/>
                  </a:ext>
                </a:extLst>
              </p:cNvPr>
              <p:cNvGrpSpPr/>
              <p:nvPr/>
            </p:nvGrpSpPr>
            <p:grpSpPr>
              <a:xfrm>
                <a:off x="7419720" y="2526839"/>
                <a:ext cx="1145757" cy="906699"/>
                <a:chOff x="6517118" y="2550494"/>
                <a:chExt cx="1314317" cy="906699"/>
              </a:xfrm>
            </p:grpSpPr>
            <p:sp>
              <p:nvSpPr>
                <p:cNvPr id="36" name="pole tekstowe 35">
                  <a:extLst>
                    <a:ext uri="{FF2B5EF4-FFF2-40B4-BE49-F238E27FC236}">
                      <a16:creationId xmlns:a16="http://schemas.microsoft.com/office/drawing/2014/main" id="{8683BCA8-7B40-1D6B-E502-11DF542393D3}"/>
                    </a:ext>
                  </a:extLst>
                </p:cNvPr>
                <p:cNvSpPr txBox="1"/>
                <p:nvPr/>
              </p:nvSpPr>
              <p:spPr>
                <a:xfrm>
                  <a:off x="6517118" y="2995528"/>
                  <a:ext cx="13143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Obsługa rynku nieruchomości</a:t>
                  </a:r>
                </a:p>
              </p:txBody>
            </p:sp>
            <p:sp>
              <p:nvSpPr>
                <p:cNvPr id="24" name="pole tekstowe 23">
                  <a:extLst>
                    <a:ext uri="{FF2B5EF4-FFF2-40B4-BE49-F238E27FC236}">
                      <a16:creationId xmlns:a16="http://schemas.microsoft.com/office/drawing/2014/main" id="{834EFA59-E0AE-BE01-E867-E36FB450ADD2}"/>
                    </a:ext>
                  </a:extLst>
                </p:cNvPr>
                <p:cNvSpPr txBox="1"/>
                <p:nvPr/>
              </p:nvSpPr>
              <p:spPr>
                <a:xfrm>
                  <a:off x="6619027" y="2550494"/>
                  <a:ext cx="921980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57,5%</a:t>
                  </a:r>
                </a:p>
              </p:txBody>
            </p:sp>
          </p:grpSp>
          <p:grpSp>
            <p:nvGrpSpPr>
              <p:cNvPr id="31" name="Grupa 30">
                <a:extLst>
                  <a:ext uri="{FF2B5EF4-FFF2-40B4-BE49-F238E27FC236}">
                    <a16:creationId xmlns:a16="http://schemas.microsoft.com/office/drawing/2014/main" id="{55C61966-A73D-D2F8-AB2B-95E9202B58E2}"/>
                  </a:ext>
                </a:extLst>
              </p:cNvPr>
              <p:cNvGrpSpPr/>
              <p:nvPr/>
            </p:nvGrpSpPr>
            <p:grpSpPr>
              <a:xfrm>
                <a:off x="10604610" y="2515327"/>
                <a:ext cx="1448345" cy="1623777"/>
                <a:chOff x="11970285" y="1510548"/>
                <a:chExt cx="1545150" cy="1684994"/>
              </a:xfrm>
            </p:grpSpPr>
            <p:sp>
              <p:nvSpPr>
                <p:cNvPr id="46" name="pole tekstowe 45">
                  <a:extLst>
                    <a:ext uri="{FF2B5EF4-FFF2-40B4-BE49-F238E27FC236}">
                      <a16:creationId xmlns:a16="http://schemas.microsoft.com/office/drawing/2014/main" id="{1D2AF77F-2550-6E01-D459-A1EC9C8D139C}"/>
                    </a:ext>
                  </a:extLst>
                </p:cNvPr>
                <p:cNvSpPr txBox="1"/>
                <p:nvPr/>
              </p:nvSpPr>
              <p:spPr>
                <a:xfrm>
                  <a:off x="12050007" y="1510548"/>
                  <a:ext cx="846594" cy="369332"/>
                </a:xfrm>
                <a:prstGeom prst="rect">
                  <a:avLst/>
                </a:prstGeom>
                <a:solidFill>
                  <a:srgbClr val="62894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50,4%</a:t>
                  </a:r>
                </a:p>
              </p:txBody>
            </p:sp>
            <p:sp>
              <p:nvSpPr>
                <p:cNvPr id="47" name="pole tekstowe 46">
                  <a:extLst>
                    <a:ext uri="{FF2B5EF4-FFF2-40B4-BE49-F238E27FC236}">
                      <a16:creationId xmlns:a16="http://schemas.microsoft.com/office/drawing/2014/main" id="{9B4E2DF0-ACF3-861B-F41A-3E07D9F7C6A7}"/>
                    </a:ext>
                  </a:extLst>
                </p:cNvPr>
                <p:cNvSpPr txBox="1"/>
                <p:nvPr/>
              </p:nvSpPr>
              <p:spPr>
                <a:xfrm>
                  <a:off x="11970285" y="1949960"/>
                  <a:ext cx="1545150" cy="1245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Administracja</a:t>
                  </a:r>
                </a:p>
                <a:p>
                  <a:r>
                    <a:rPr lang="pl-PL" sz="1200" dirty="0"/>
                    <a:t>publiczna i obrona narodowa; obowiązkowe ubezpieczenia społeczne</a:t>
                  </a:r>
                </a:p>
              </p:txBody>
            </p:sp>
          </p:grpSp>
        </p:grpSp>
      </p:grp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7BF6C264-019B-5305-A209-C9C9E170842A}"/>
              </a:ext>
            </a:extLst>
          </p:cNvPr>
          <p:cNvSpPr txBox="1"/>
          <p:nvPr/>
        </p:nvSpPr>
        <p:spPr>
          <a:xfrm>
            <a:off x="2165886" y="1720735"/>
            <a:ext cx="8926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>
                <a:solidFill>
                  <a:srgbClr val="628947"/>
                </a:solidFill>
              </a:rPr>
              <a:t>Sekcje PKD o przeważającym udziale kobiet (powyżej 50%) 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BF3F8681-6FFE-A67D-5984-F22B3F60987F}"/>
              </a:ext>
            </a:extLst>
          </p:cNvPr>
          <p:cNvSpPr txBox="1"/>
          <p:nvPr/>
        </p:nvSpPr>
        <p:spPr>
          <a:xfrm>
            <a:off x="8466212" y="5867886"/>
            <a:ext cx="2910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Obliczenia własne na podstawie danych</a:t>
            </a:r>
          </a:p>
          <a:p>
            <a:r>
              <a:rPr lang="pl-PL" sz="1200" dirty="0"/>
              <a:t> „Pracujący w gospodarce narodowej”, GUS 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E279DDD2-D3B6-07CB-71DE-31D069E2682A}"/>
              </a:ext>
            </a:extLst>
          </p:cNvPr>
          <p:cNvGrpSpPr/>
          <p:nvPr/>
        </p:nvGrpSpPr>
        <p:grpSpPr>
          <a:xfrm>
            <a:off x="269338" y="1264422"/>
            <a:ext cx="2771242" cy="1335255"/>
            <a:chOff x="269338" y="1236429"/>
            <a:chExt cx="2771242" cy="1335255"/>
          </a:xfrm>
        </p:grpSpPr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40FF1B07-1852-1412-0ECD-9AB148C8457E}"/>
                </a:ext>
              </a:extLst>
            </p:cNvPr>
            <p:cNvSpPr txBox="1"/>
            <p:nvPr/>
          </p:nvSpPr>
          <p:spPr>
            <a:xfrm>
              <a:off x="269338" y="2171574"/>
              <a:ext cx="198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rgbClr val="628947"/>
                  </a:solidFill>
                </a:rPr>
                <a:t>lipiec 2025 r. </a:t>
              </a: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5EA33977-2AE6-2BA2-8546-1D98564CCADF}"/>
                </a:ext>
              </a:extLst>
            </p:cNvPr>
            <p:cNvSpPr txBox="1"/>
            <p:nvPr/>
          </p:nvSpPr>
          <p:spPr>
            <a:xfrm>
              <a:off x="279571" y="1236429"/>
              <a:ext cx="27610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pl-PL" sz="3200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sz="32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A7B1FE08-13D2-FCC8-1964-779FAA5C3766}"/>
                </a:ext>
              </a:extLst>
            </p:cNvPr>
            <p:cNvSpPr txBox="1"/>
            <p:nvPr/>
          </p:nvSpPr>
          <p:spPr>
            <a:xfrm>
              <a:off x="355168" y="1761762"/>
              <a:ext cx="1708019" cy="369332"/>
            </a:xfrm>
            <a:prstGeom prst="rect">
              <a:avLst/>
            </a:prstGeom>
            <a:solidFill>
              <a:srgbClr val="628947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pracujący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82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D170-D6DD-0156-5E0E-8BF74E9DC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5DB74C3E-3DD5-2D81-4132-3B1CE76035A1}"/>
              </a:ext>
            </a:extLst>
          </p:cNvPr>
          <p:cNvSpPr/>
          <p:nvPr/>
        </p:nvSpPr>
        <p:spPr>
          <a:xfrm>
            <a:off x="453904" y="352775"/>
            <a:ext cx="5852557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chemeClr val="accent6">
                    <a:lumMod val="75000"/>
                  </a:schemeClr>
                </a:solidFill>
                <a:latin typeface="Fira Sans" panose="020B0503050000020004" pitchFamily="34" charset="0"/>
              </a:rPr>
              <a:t>BRANŻE ZATRUDNIENIA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D08848B-5442-147D-3D3F-95AF7E8DB0F0}"/>
              </a:ext>
            </a:extLst>
          </p:cNvPr>
          <p:cNvSpPr txBox="1"/>
          <p:nvPr/>
        </p:nvSpPr>
        <p:spPr>
          <a:xfrm>
            <a:off x="2492373" y="1720266"/>
            <a:ext cx="784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Sekcje PKD o niższym udziale kobiet (poniżej 50%)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08731151-6E96-DAE7-58C8-DC39CC6B2117}"/>
              </a:ext>
            </a:extLst>
          </p:cNvPr>
          <p:cNvGrpSpPr/>
          <p:nvPr/>
        </p:nvGrpSpPr>
        <p:grpSpPr>
          <a:xfrm>
            <a:off x="1228616" y="2649239"/>
            <a:ext cx="9646868" cy="2639165"/>
            <a:chOff x="902042" y="2537273"/>
            <a:chExt cx="9646868" cy="2639165"/>
          </a:xfrm>
        </p:grpSpPr>
        <p:grpSp>
          <p:nvGrpSpPr>
            <p:cNvPr id="2" name="Grupa 1">
              <a:extLst>
                <a:ext uri="{FF2B5EF4-FFF2-40B4-BE49-F238E27FC236}">
                  <a16:creationId xmlns:a16="http://schemas.microsoft.com/office/drawing/2014/main" id="{C0237384-1245-C4C0-7A80-BB3940F9029B}"/>
                </a:ext>
              </a:extLst>
            </p:cNvPr>
            <p:cNvGrpSpPr/>
            <p:nvPr/>
          </p:nvGrpSpPr>
          <p:grpSpPr>
            <a:xfrm>
              <a:off x="6258202" y="3534615"/>
              <a:ext cx="4290708" cy="1254388"/>
              <a:chOff x="7385070" y="2632424"/>
              <a:chExt cx="4290708" cy="1254388"/>
            </a:xfrm>
          </p:grpSpPr>
          <p:grpSp>
            <p:nvGrpSpPr>
              <p:cNvPr id="66" name="Grupa 65">
                <a:extLst>
                  <a:ext uri="{FF2B5EF4-FFF2-40B4-BE49-F238E27FC236}">
                    <a16:creationId xmlns:a16="http://schemas.microsoft.com/office/drawing/2014/main" id="{6A7A458C-84B0-36C4-DB51-68E44D0CCD80}"/>
                  </a:ext>
                </a:extLst>
              </p:cNvPr>
              <p:cNvGrpSpPr/>
              <p:nvPr/>
            </p:nvGrpSpPr>
            <p:grpSpPr>
              <a:xfrm>
                <a:off x="8400183" y="2648840"/>
                <a:ext cx="1276104" cy="902071"/>
                <a:chOff x="6632718" y="5096345"/>
                <a:chExt cx="1107999" cy="902071"/>
              </a:xfrm>
            </p:grpSpPr>
            <p:sp>
              <p:nvSpPr>
                <p:cNvPr id="67" name="pole tekstowe 66">
                  <a:extLst>
                    <a:ext uri="{FF2B5EF4-FFF2-40B4-BE49-F238E27FC236}">
                      <a16:creationId xmlns:a16="http://schemas.microsoft.com/office/drawing/2014/main" id="{72BC798D-C996-068C-EC79-F31C79FFF210}"/>
                    </a:ext>
                  </a:extLst>
                </p:cNvPr>
                <p:cNvSpPr txBox="1"/>
                <p:nvPr/>
              </p:nvSpPr>
              <p:spPr>
                <a:xfrm>
                  <a:off x="6697533" y="5096345"/>
                  <a:ext cx="682282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33,6%</a:t>
                  </a:r>
                </a:p>
              </p:txBody>
            </p:sp>
            <p:sp>
              <p:nvSpPr>
                <p:cNvPr id="68" name="pole tekstowe 67">
                  <a:extLst>
                    <a:ext uri="{FF2B5EF4-FFF2-40B4-BE49-F238E27FC236}">
                      <a16:creationId xmlns:a16="http://schemas.microsoft.com/office/drawing/2014/main" id="{6F82128D-AD67-FA94-ADD5-6A0D09F864A9}"/>
                    </a:ext>
                  </a:extLst>
                </p:cNvPr>
                <p:cNvSpPr txBox="1"/>
                <p:nvPr/>
              </p:nvSpPr>
              <p:spPr>
                <a:xfrm>
                  <a:off x="6632718" y="5536751"/>
                  <a:ext cx="11079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Przetwórstwo przemysłowe</a:t>
                  </a:r>
                </a:p>
              </p:txBody>
            </p:sp>
          </p:grpSp>
          <p:grpSp>
            <p:nvGrpSpPr>
              <p:cNvPr id="69" name="Grupa 68">
                <a:extLst>
                  <a:ext uri="{FF2B5EF4-FFF2-40B4-BE49-F238E27FC236}">
                    <a16:creationId xmlns:a16="http://schemas.microsoft.com/office/drawing/2014/main" id="{B755C528-4C89-8D22-3851-FBAEB830A25A}"/>
                  </a:ext>
                </a:extLst>
              </p:cNvPr>
              <p:cNvGrpSpPr/>
              <p:nvPr/>
            </p:nvGrpSpPr>
            <p:grpSpPr>
              <a:xfrm>
                <a:off x="7385070" y="2632424"/>
                <a:ext cx="1276104" cy="960693"/>
                <a:chOff x="6762571" y="5087014"/>
                <a:chExt cx="1107999" cy="960693"/>
              </a:xfrm>
            </p:grpSpPr>
            <p:sp>
              <p:nvSpPr>
                <p:cNvPr id="70" name="pole tekstowe 69">
                  <a:extLst>
                    <a:ext uri="{FF2B5EF4-FFF2-40B4-BE49-F238E27FC236}">
                      <a16:creationId xmlns:a16="http://schemas.microsoft.com/office/drawing/2014/main" id="{303885E7-8A1A-8C6E-C235-C67C974C21F5}"/>
                    </a:ext>
                  </a:extLst>
                </p:cNvPr>
                <p:cNvSpPr txBox="1"/>
                <p:nvPr/>
              </p:nvSpPr>
              <p:spPr>
                <a:xfrm>
                  <a:off x="6778552" y="5087014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31,4%</a:t>
                  </a:r>
                </a:p>
              </p:txBody>
            </p:sp>
            <p:sp>
              <p:nvSpPr>
                <p:cNvPr id="71" name="pole tekstowe 70">
                  <a:extLst>
                    <a:ext uri="{FF2B5EF4-FFF2-40B4-BE49-F238E27FC236}">
                      <a16:creationId xmlns:a16="http://schemas.microsoft.com/office/drawing/2014/main" id="{EEB5D9C5-87E1-C3DC-0895-B3B89FA2CA02}"/>
                    </a:ext>
                  </a:extLst>
                </p:cNvPr>
                <p:cNvSpPr txBox="1"/>
                <p:nvPr/>
              </p:nvSpPr>
              <p:spPr>
                <a:xfrm>
                  <a:off x="6762571" y="5586042"/>
                  <a:ext cx="11079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Informacja                     i komunikacja</a:t>
                  </a:r>
                </a:p>
              </p:txBody>
            </p:sp>
          </p:grpSp>
          <p:grpSp>
            <p:nvGrpSpPr>
              <p:cNvPr id="72" name="Grupa 71">
                <a:extLst>
                  <a:ext uri="{FF2B5EF4-FFF2-40B4-BE49-F238E27FC236}">
                    <a16:creationId xmlns:a16="http://schemas.microsoft.com/office/drawing/2014/main" id="{4E46DD94-AEC4-C78B-47B4-DB4FE8C267DF}"/>
                  </a:ext>
                </a:extLst>
              </p:cNvPr>
              <p:cNvGrpSpPr/>
              <p:nvPr/>
            </p:nvGrpSpPr>
            <p:grpSpPr>
              <a:xfrm>
                <a:off x="9441542" y="2651616"/>
                <a:ext cx="1062517" cy="1235196"/>
                <a:chOff x="7749130" y="3965654"/>
                <a:chExt cx="514478" cy="1235196"/>
              </a:xfrm>
            </p:grpSpPr>
            <p:sp>
              <p:nvSpPr>
                <p:cNvPr id="73" name="pole tekstowe 72">
                  <a:extLst>
                    <a:ext uri="{FF2B5EF4-FFF2-40B4-BE49-F238E27FC236}">
                      <a16:creationId xmlns:a16="http://schemas.microsoft.com/office/drawing/2014/main" id="{B6761EEA-D64B-629B-7B44-D830131235BF}"/>
                    </a:ext>
                  </a:extLst>
                </p:cNvPr>
                <p:cNvSpPr txBox="1"/>
                <p:nvPr/>
              </p:nvSpPr>
              <p:spPr>
                <a:xfrm>
                  <a:off x="7749130" y="3965654"/>
                  <a:ext cx="443517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37,8%</a:t>
                  </a:r>
                </a:p>
              </p:txBody>
            </p:sp>
            <p:sp>
              <p:nvSpPr>
                <p:cNvPr id="74" name="pole tekstowe 73">
                  <a:extLst>
                    <a:ext uri="{FF2B5EF4-FFF2-40B4-BE49-F238E27FC236}">
                      <a16:creationId xmlns:a16="http://schemas.microsoft.com/office/drawing/2014/main" id="{C97DF766-D588-0647-390A-E7402F23696A}"/>
                    </a:ext>
                  </a:extLst>
                </p:cNvPr>
                <p:cNvSpPr txBox="1"/>
                <p:nvPr/>
              </p:nvSpPr>
              <p:spPr>
                <a:xfrm>
                  <a:off x="7756895" y="4369853"/>
                  <a:ext cx="5067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>
                      <a:solidFill>
                        <a:schemeClr val="bg2">
                          <a:lumMod val="25000"/>
                        </a:schemeClr>
                      </a:solidFill>
                    </a:rPr>
                    <a:t>Rolnictwo, leśnictwo, łowiectwo</a:t>
                  </a:r>
                </a:p>
                <a:p>
                  <a:r>
                    <a:rPr lang="pl-PL" sz="1200" dirty="0">
                      <a:solidFill>
                        <a:schemeClr val="bg2">
                          <a:lumMod val="25000"/>
                        </a:schemeClr>
                      </a:solidFill>
                    </a:rPr>
                    <a:t>i rybactwo</a:t>
                  </a:r>
                </a:p>
              </p:txBody>
            </p:sp>
          </p:grpSp>
          <p:grpSp>
            <p:nvGrpSpPr>
              <p:cNvPr id="30" name="Grupa 29">
                <a:extLst>
                  <a:ext uri="{FF2B5EF4-FFF2-40B4-BE49-F238E27FC236}">
                    <a16:creationId xmlns:a16="http://schemas.microsoft.com/office/drawing/2014/main" id="{C5D9E5B5-C6D6-8D9D-F01D-305A21F4E735}"/>
                  </a:ext>
                </a:extLst>
              </p:cNvPr>
              <p:cNvGrpSpPr/>
              <p:nvPr/>
            </p:nvGrpSpPr>
            <p:grpSpPr>
              <a:xfrm>
                <a:off x="10383908" y="2658171"/>
                <a:ext cx="1291870" cy="1090071"/>
                <a:chOff x="7803405" y="3972209"/>
                <a:chExt cx="729154" cy="1090071"/>
              </a:xfrm>
            </p:grpSpPr>
            <p:sp>
              <p:nvSpPr>
                <p:cNvPr id="32" name="pole tekstowe 31">
                  <a:extLst>
                    <a:ext uri="{FF2B5EF4-FFF2-40B4-BE49-F238E27FC236}">
                      <a16:creationId xmlns:a16="http://schemas.microsoft.com/office/drawing/2014/main" id="{272206F4-347C-D6A5-8ABB-D24702696584}"/>
                    </a:ext>
                  </a:extLst>
                </p:cNvPr>
                <p:cNvSpPr txBox="1"/>
                <p:nvPr/>
              </p:nvSpPr>
              <p:spPr>
                <a:xfrm>
                  <a:off x="7875049" y="3972209"/>
                  <a:ext cx="443517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48,0%</a:t>
                  </a:r>
                </a:p>
              </p:txBody>
            </p:sp>
            <p:sp>
              <p:nvSpPr>
                <p:cNvPr id="34" name="pole tekstowe 33">
                  <a:extLst>
                    <a:ext uri="{FF2B5EF4-FFF2-40B4-BE49-F238E27FC236}">
                      <a16:creationId xmlns:a16="http://schemas.microsoft.com/office/drawing/2014/main" id="{4B2F636B-95D3-AD39-D0FB-90EBAF94F2FB}"/>
                    </a:ext>
                  </a:extLst>
                </p:cNvPr>
                <p:cNvSpPr txBox="1"/>
                <p:nvPr/>
              </p:nvSpPr>
              <p:spPr>
                <a:xfrm>
                  <a:off x="7803405" y="4415949"/>
                  <a:ext cx="72915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Administrowanie i działalność wspierająca</a:t>
                  </a:r>
                </a:p>
              </p:txBody>
            </p:sp>
          </p:grp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FDA58A19-4D66-8064-F1B8-676759BCABA1}"/>
                </a:ext>
              </a:extLst>
            </p:cNvPr>
            <p:cNvGrpSpPr/>
            <p:nvPr/>
          </p:nvGrpSpPr>
          <p:grpSpPr>
            <a:xfrm>
              <a:off x="902042" y="2537273"/>
              <a:ext cx="5484407" cy="2639165"/>
              <a:chOff x="978062" y="1996429"/>
              <a:chExt cx="5484407" cy="2639165"/>
            </a:xfrm>
          </p:grpSpPr>
          <p:grpSp>
            <p:nvGrpSpPr>
              <p:cNvPr id="59" name="Grupa 58">
                <a:extLst>
                  <a:ext uri="{FF2B5EF4-FFF2-40B4-BE49-F238E27FC236}">
                    <a16:creationId xmlns:a16="http://schemas.microsoft.com/office/drawing/2014/main" id="{A1747698-12DD-85AF-FF42-434E2AD5E06A}"/>
                  </a:ext>
                </a:extLst>
              </p:cNvPr>
              <p:cNvGrpSpPr/>
              <p:nvPr/>
            </p:nvGrpSpPr>
            <p:grpSpPr>
              <a:xfrm>
                <a:off x="2082015" y="2256604"/>
                <a:ext cx="1333287" cy="1647748"/>
                <a:chOff x="3932453" y="4337475"/>
                <a:chExt cx="1242828" cy="1758340"/>
              </a:xfrm>
            </p:grpSpPr>
            <p:pic>
              <p:nvPicPr>
                <p:cNvPr id="40" name="Obraz 39">
                  <a:extLst>
                    <a:ext uri="{FF2B5EF4-FFF2-40B4-BE49-F238E27FC236}">
                      <a16:creationId xmlns:a16="http://schemas.microsoft.com/office/drawing/2014/main" id="{E60C7A75-6F4F-AF0D-15A4-557A23D0D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2453" y="4337475"/>
                  <a:ext cx="995624" cy="786643"/>
                </a:xfrm>
                <a:prstGeom prst="rect">
                  <a:avLst/>
                </a:prstGeom>
              </p:spPr>
            </p:pic>
            <p:sp>
              <p:nvSpPr>
                <p:cNvPr id="44" name="pole tekstowe 43">
                  <a:extLst>
                    <a:ext uri="{FF2B5EF4-FFF2-40B4-BE49-F238E27FC236}">
                      <a16:creationId xmlns:a16="http://schemas.microsoft.com/office/drawing/2014/main" id="{3B4FD42A-DFEF-25F6-A9EF-9F5B8FE03E3C}"/>
                    </a:ext>
                  </a:extLst>
                </p:cNvPr>
                <p:cNvSpPr txBox="1"/>
                <p:nvPr/>
              </p:nvSpPr>
              <p:spPr>
                <a:xfrm>
                  <a:off x="3932453" y="5603164"/>
                  <a:ext cx="1242828" cy="4926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Górnictwo               i wydobywanie</a:t>
                  </a:r>
                </a:p>
              </p:txBody>
            </p:sp>
            <p:sp>
              <p:nvSpPr>
                <p:cNvPr id="39" name="pole tekstowe 38">
                  <a:extLst>
                    <a:ext uri="{FF2B5EF4-FFF2-40B4-BE49-F238E27FC236}">
                      <a16:creationId xmlns:a16="http://schemas.microsoft.com/office/drawing/2014/main" id="{59EF0F2C-6FD6-1AFD-C89E-665C26A77496}"/>
                    </a:ext>
                  </a:extLst>
                </p:cNvPr>
                <p:cNvSpPr txBox="1"/>
                <p:nvPr/>
              </p:nvSpPr>
              <p:spPr>
                <a:xfrm>
                  <a:off x="4081193" y="5105460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15,1%</a:t>
                  </a:r>
                </a:p>
              </p:txBody>
            </p:sp>
          </p:grpSp>
          <p:grpSp>
            <p:nvGrpSpPr>
              <p:cNvPr id="57" name="Grupa 56">
                <a:extLst>
                  <a:ext uri="{FF2B5EF4-FFF2-40B4-BE49-F238E27FC236}">
                    <a16:creationId xmlns:a16="http://schemas.microsoft.com/office/drawing/2014/main" id="{C252847E-A13B-CE4F-C6A1-4A3FB1558A4F}"/>
                  </a:ext>
                </a:extLst>
              </p:cNvPr>
              <p:cNvGrpSpPr/>
              <p:nvPr/>
            </p:nvGrpSpPr>
            <p:grpSpPr>
              <a:xfrm>
                <a:off x="978062" y="2041569"/>
                <a:ext cx="1327065" cy="1611892"/>
                <a:chOff x="2577632" y="4176528"/>
                <a:chExt cx="1195247" cy="1677117"/>
              </a:xfrm>
            </p:grpSpPr>
            <p:pic>
              <p:nvPicPr>
                <p:cNvPr id="50" name="Obraz 49">
                  <a:extLst>
                    <a:ext uri="{FF2B5EF4-FFF2-40B4-BE49-F238E27FC236}">
                      <a16:creationId xmlns:a16="http://schemas.microsoft.com/office/drawing/2014/main" id="{F12E133E-D980-B3F3-735C-6D886F78B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7632" y="4176528"/>
                  <a:ext cx="1074997" cy="927943"/>
                </a:xfrm>
                <a:prstGeom prst="rect">
                  <a:avLst/>
                </a:prstGeom>
              </p:spPr>
            </p:pic>
            <p:sp>
              <p:nvSpPr>
                <p:cNvPr id="51" name="pole tekstowe 50">
                  <a:extLst>
                    <a:ext uri="{FF2B5EF4-FFF2-40B4-BE49-F238E27FC236}">
                      <a16:creationId xmlns:a16="http://schemas.microsoft.com/office/drawing/2014/main" id="{AF8F125C-B88C-93DD-12F8-18D4A62BEFDD}"/>
                    </a:ext>
                  </a:extLst>
                </p:cNvPr>
                <p:cNvSpPr txBox="1"/>
                <p:nvPr/>
              </p:nvSpPr>
              <p:spPr>
                <a:xfrm>
                  <a:off x="2790665" y="5144457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11,8%</a:t>
                  </a:r>
                </a:p>
              </p:txBody>
            </p:sp>
            <p:sp>
              <p:nvSpPr>
                <p:cNvPr id="52" name="pole tekstowe 51">
                  <a:extLst>
                    <a:ext uri="{FF2B5EF4-FFF2-40B4-BE49-F238E27FC236}">
                      <a16:creationId xmlns:a16="http://schemas.microsoft.com/office/drawing/2014/main" id="{C1F46AD5-9C8F-4D40-F999-778B7519B957}"/>
                    </a:ext>
                  </a:extLst>
                </p:cNvPr>
                <p:cNvSpPr txBox="1"/>
                <p:nvPr/>
              </p:nvSpPr>
              <p:spPr>
                <a:xfrm>
                  <a:off x="2664880" y="5565437"/>
                  <a:ext cx="1107999" cy="2882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Budownictwo</a:t>
                  </a:r>
                </a:p>
              </p:txBody>
            </p:sp>
          </p:grpSp>
          <p:grpSp>
            <p:nvGrpSpPr>
              <p:cNvPr id="61" name="Grupa 60">
                <a:extLst>
                  <a:ext uri="{FF2B5EF4-FFF2-40B4-BE49-F238E27FC236}">
                    <a16:creationId xmlns:a16="http://schemas.microsoft.com/office/drawing/2014/main" id="{B170C952-DE81-B35A-3642-1560D874AF4B}"/>
                  </a:ext>
                </a:extLst>
              </p:cNvPr>
              <p:cNvGrpSpPr/>
              <p:nvPr/>
            </p:nvGrpSpPr>
            <p:grpSpPr>
              <a:xfrm>
                <a:off x="3161821" y="1996429"/>
                <a:ext cx="1099281" cy="2639165"/>
                <a:chOff x="5276760" y="4082639"/>
                <a:chExt cx="1099281" cy="2639165"/>
              </a:xfrm>
            </p:grpSpPr>
            <p:pic>
              <p:nvPicPr>
                <p:cNvPr id="55" name="Obraz 54" descr="Obraz zawierający rysowanie, szkic, clipart, Grafika liniowa&#10;&#10;Zawartość wygenerowana przez AI może być niepoprawna.">
                  <a:extLst>
                    <a:ext uri="{FF2B5EF4-FFF2-40B4-BE49-F238E27FC236}">
                      <a16:creationId xmlns:a16="http://schemas.microsoft.com/office/drawing/2014/main" id="{230C5DB8-EE80-23D8-6143-19C65C46A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6760" y="4082639"/>
                  <a:ext cx="1046479" cy="926310"/>
                </a:xfrm>
                <a:prstGeom prst="rect">
                  <a:avLst/>
                </a:prstGeom>
              </p:spPr>
            </p:pic>
            <p:sp>
              <p:nvSpPr>
                <p:cNvPr id="56" name="pole tekstowe 55">
                  <a:extLst>
                    <a:ext uri="{FF2B5EF4-FFF2-40B4-BE49-F238E27FC236}">
                      <a16:creationId xmlns:a16="http://schemas.microsoft.com/office/drawing/2014/main" id="{CC2B16BF-8FBF-D475-5843-6057B1EADAEA}"/>
                    </a:ext>
                  </a:extLst>
                </p:cNvPr>
                <p:cNvSpPr txBox="1"/>
                <p:nvPr/>
              </p:nvSpPr>
              <p:spPr>
                <a:xfrm>
                  <a:off x="5412894" y="5053453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23,9%</a:t>
                  </a:r>
                </a:p>
              </p:txBody>
            </p:sp>
            <p:sp>
              <p:nvSpPr>
                <p:cNvPr id="58" name="pole tekstowe 57">
                  <a:extLst>
                    <a:ext uri="{FF2B5EF4-FFF2-40B4-BE49-F238E27FC236}">
                      <a16:creationId xmlns:a16="http://schemas.microsoft.com/office/drawing/2014/main" id="{90D925EA-FEAC-85AE-5130-8DE99FCF7BE0}"/>
                    </a:ext>
                  </a:extLst>
                </p:cNvPr>
                <p:cNvSpPr txBox="1"/>
                <p:nvPr/>
              </p:nvSpPr>
              <p:spPr>
                <a:xfrm>
                  <a:off x="5329562" y="5521475"/>
                  <a:ext cx="1046479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Dostawa wody; gospodarowanie ściekami  i odpadami; rekultywacja </a:t>
                  </a:r>
                </a:p>
              </p:txBody>
            </p:sp>
          </p:grpSp>
          <p:grpSp>
            <p:nvGrpSpPr>
              <p:cNvPr id="64" name="Grupa 63">
                <a:extLst>
                  <a:ext uri="{FF2B5EF4-FFF2-40B4-BE49-F238E27FC236}">
                    <a16:creationId xmlns:a16="http://schemas.microsoft.com/office/drawing/2014/main" id="{57D39D5A-1711-3EBC-02E6-FA15A1B17CEB}"/>
                  </a:ext>
                </a:extLst>
              </p:cNvPr>
              <p:cNvGrpSpPr/>
              <p:nvPr/>
            </p:nvGrpSpPr>
            <p:grpSpPr>
              <a:xfrm>
                <a:off x="4168904" y="2108976"/>
                <a:ext cx="1219646" cy="1777797"/>
                <a:chOff x="6666905" y="4220619"/>
                <a:chExt cx="1219646" cy="1777797"/>
              </a:xfrm>
            </p:grpSpPr>
            <p:pic>
              <p:nvPicPr>
                <p:cNvPr id="60" name="Obraz 59" descr="Obraz zawierający krąg, Czcionka, biały, design&#10;&#10;Zawartość wygenerowana przez AI może być niepoprawna.">
                  <a:extLst>
                    <a:ext uri="{FF2B5EF4-FFF2-40B4-BE49-F238E27FC236}">
                      <a16:creationId xmlns:a16="http://schemas.microsoft.com/office/drawing/2014/main" id="{765B97F8-E4E0-C506-D583-FF82860C34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66905" y="4220619"/>
                  <a:ext cx="1012372" cy="805208"/>
                </a:xfrm>
                <a:prstGeom prst="rect">
                  <a:avLst/>
                </a:prstGeom>
              </p:spPr>
            </p:pic>
            <p:sp>
              <p:nvSpPr>
                <p:cNvPr id="62" name="pole tekstowe 61">
                  <a:extLst>
                    <a:ext uri="{FF2B5EF4-FFF2-40B4-BE49-F238E27FC236}">
                      <a16:creationId xmlns:a16="http://schemas.microsoft.com/office/drawing/2014/main" id="{EB5EB4CD-B325-C853-9628-1FAC46F5BB97}"/>
                    </a:ext>
                  </a:extLst>
                </p:cNvPr>
                <p:cNvSpPr txBox="1"/>
                <p:nvPr/>
              </p:nvSpPr>
              <p:spPr>
                <a:xfrm>
                  <a:off x="6778552" y="5087014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26,2%</a:t>
                  </a:r>
                </a:p>
              </p:txBody>
            </p:sp>
            <p:sp>
              <p:nvSpPr>
                <p:cNvPr id="63" name="pole tekstowe 62">
                  <a:extLst>
                    <a:ext uri="{FF2B5EF4-FFF2-40B4-BE49-F238E27FC236}">
                      <a16:creationId xmlns:a16="http://schemas.microsoft.com/office/drawing/2014/main" id="{5DDD5131-7BE0-D243-2DCA-90EE065DDAB4}"/>
                    </a:ext>
                  </a:extLst>
                </p:cNvPr>
                <p:cNvSpPr txBox="1"/>
                <p:nvPr/>
              </p:nvSpPr>
              <p:spPr>
                <a:xfrm>
                  <a:off x="6778552" y="5536751"/>
                  <a:ext cx="110799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Transport                i gospodarka</a:t>
                  </a:r>
                </a:p>
              </p:txBody>
            </p:sp>
          </p:grpSp>
          <p:grpSp>
            <p:nvGrpSpPr>
              <p:cNvPr id="29" name="Grupa 28">
                <a:extLst>
                  <a:ext uri="{FF2B5EF4-FFF2-40B4-BE49-F238E27FC236}">
                    <a16:creationId xmlns:a16="http://schemas.microsoft.com/office/drawing/2014/main" id="{FA0C809E-7803-F4F2-49C4-3480E5BC997C}"/>
                  </a:ext>
                </a:extLst>
              </p:cNvPr>
              <p:cNvGrpSpPr/>
              <p:nvPr/>
            </p:nvGrpSpPr>
            <p:grpSpPr>
              <a:xfrm>
                <a:off x="5170598" y="2996091"/>
                <a:ext cx="1291871" cy="1459456"/>
                <a:chOff x="6764862" y="5092958"/>
                <a:chExt cx="1121689" cy="1459456"/>
              </a:xfrm>
            </p:grpSpPr>
            <p:sp>
              <p:nvSpPr>
                <p:cNvPr id="43" name="pole tekstowe 42">
                  <a:extLst>
                    <a:ext uri="{FF2B5EF4-FFF2-40B4-BE49-F238E27FC236}">
                      <a16:creationId xmlns:a16="http://schemas.microsoft.com/office/drawing/2014/main" id="{7271F9F0-49D2-EC1E-48CA-566205CCA54E}"/>
                    </a:ext>
                  </a:extLst>
                </p:cNvPr>
                <p:cNvSpPr txBox="1"/>
                <p:nvPr/>
              </p:nvSpPr>
              <p:spPr>
                <a:xfrm>
                  <a:off x="6832172" y="5092958"/>
                  <a:ext cx="781264" cy="369332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>
                      <a:solidFill>
                        <a:schemeClr val="bg1"/>
                      </a:solidFill>
                    </a:rPr>
                    <a:t>31,1%</a:t>
                  </a:r>
                </a:p>
              </p:txBody>
            </p:sp>
            <p:sp>
              <p:nvSpPr>
                <p:cNvPr id="65" name="pole tekstowe 64">
                  <a:extLst>
                    <a:ext uri="{FF2B5EF4-FFF2-40B4-BE49-F238E27FC236}">
                      <a16:creationId xmlns:a16="http://schemas.microsoft.com/office/drawing/2014/main" id="{7DEE8B4E-E086-79F1-966B-4C0C73A5D50F}"/>
                    </a:ext>
                  </a:extLst>
                </p:cNvPr>
                <p:cNvSpPr txBox="1"/>
                <p:nvPr/>
              </p:nvSpPr>
              <p:spPr>
                <a:xfrm>
                  <a:off x="6764862" y="5536751"/>
                  <a:ext cx="1121689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/>
                    <a:t>Wytwarzanie             i zaopatrywanie w energię elektryczną, gaz, parę wodną</a:t>
                  </a:r>
                </a:p>
              </p:txBody>
            </p:sp>
          </p:grpSp>
          <p:pic>
            <p:nvPicPr>
              <p:cNvPr id="76" name="Obraz 75" descr="Obraz zawierający szkic, diagram, rysowanie, design&#10;&#10;Zawartość wygenerowana przez AI może być niepoprawna.">
                <a:extLst>
                  <a:ext uri="{FF2B5EF4-FFF2-40B4-BE49-F238E27FC236}">
                    <a16:creationId xmlns:a16="http://schemas.microsoft.com/office/drawing/2014/main" id="{03E36800-83E7-E660-9AEB-55B067948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120" y="2239937"/>
                <a:ext cx="751801" cy="674247"/>
              </a:xfrm>
              <a:prstGeom prst="rect">
                <a:avLst/>
              </a:prstGeom>
            </p:spPr>
          </p:pic>
        </p:grpSp>
      </p:grpSp>
      <p:sp>
        <p:nvSpPr>
          <p:cNvPr id="83" name="pole tekstowe 82">
            <a:extLst>
              <a:ext uri="{FF2B5EF4-FFF2-40B4-BE49-F238E27FC236}">
                <a16:creationId xmlns:a16="http://schemas.microsoft.com/office/drawing/2014/main" id="{3F61BE92-54A4-5BD5-A980-9856C19687FA}"/>
              </a:ext>
            </a:extLst>
          </p:cNvPr>
          <p:cNvSpPr txBox="1"/>
          <p:nvPr/>
        </p:nvSpPr>
        <p:spPr>
          <a:xfrm>
            <a:off x="272264" y="1265764"/>
            <a:ext cx="2761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"/>
            <a:r>
              <a:rPr lang="pl-PL" sz="3200" b="1" dirty="0">
                <a:solidFill>
                  <a:schemeClr val="accent4"/>
                </a:solidFill>
                <a:latin typeface="Calibri" panose="020F0502020204030204" pitchFamily="34" charset="0"/>
              </a:rPr>
              <a:t>pomorskie</a:t>
            </a:r>
            <a:endParaRPr lang="pl-PL" sz="3200" b="1" i="0" u="none" strike="noStrike" dirty="0">
              <a:solidFill>
                <a:schemeClr val="accent4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CEAB1FED-BEA9-05A5-C24E-C57F7EB82A7D}"/>
              </a:ext>
            </a:extLst>
          </p:cNvPr>
          <p:cNvGrpSpPr/>
          <p:nvPr/>
        </p:nvGrpSpPr>
        <p:grpSpPr>
          <a:xfrm>
            <a:off x="275291" y="1779199"/>
            <a:ext cx="2079572" cy="788657"/>
            <a:chOff x="275291" y="1779199"/>
            <a:chExt cx="2079572" cy="788657"/>
          </a:xfrm>
        </p:grpSpPr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3C00F22E-AC83-7D4F-0D09-BE8F0A3CE852}"/>
                </a:ext>
              </a:extLst>
            </p:cNvPr>
            <p:cNvSpPr txBox="1"/>
            <p:nvPr/>
          </p:nvSpPr>
          <p:spPr>
            <a:xfrm>
              <a:off x="275291" y="2167746"/>
              <a:ext cx="198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chemeClr val="bg2">
                      <a:lumMod val="50000"/>
                    </a:schemeClr>
                  </a:solidFill>
                </a:rPr>
                <a:t>lipiec 2025 r. </a:t>
              </a:r>
            </a:p>
          </p:txBody>
        </p:sp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id="{68C4E261-DE6E-70AE-7950-2B7FE8EA95B9}"/>
                </a:ext>
              </a:extLst>
            </p:cNvPr>
            <p:cNvSpPr txBox="1"/>
            <p:nvPr/>
          </p:nvSpPr>
          <p:spPr>
            <a:xfrm>
              <a:off x="370463" y="1779199"/>
              <a:ext cx="1984400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pracujący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40F6276-B735-F7FE-7EE2-945079EFD324}"/>
              </a:ext>
            </a:extLst>
          </p:cNvPr>
          <p:cNvSpPr txBox="1"/>
          <p:nvPr/>
        </p:nvSpPr>
        <p:spPr>
          <a:xfrm>
            <a:off x="8433892" y="5858428"/>
            <a:ext cx="37461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Obliczenia własne na podstawie danych</a:t>
            </a:r>
          </a:p>
          <a:p>
            <a:r>
              <a:rPr lang="pl-PL" sz="1200" dirty="0"/>
              <a:t> „Pracujący w gospodarce narodowej”, GUS </a:t>
            </a:r>
          </a:p>
        </p:txBody>
      </p:sp>
    </p:spTree>
    <p:extLst>
      <p:ext uri="{BB962C8B-B14F-4D97-AF65-F5344CB8AC3E}">
        <p14:creationId xmlns:p14="http://schemas.microsoft.com/office/powerpoint/2010/main" val="43727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CF8B7E8D-7F46-BA45-A324-588512F3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771" y="1298190"/>
            <a:ext cx="11102196" cy="445122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400" i="0" u="none" strike="noStrike" baseline="0" dirty="0"/>
              <a:t>I</a:t>
            </a:r>
            <a:r>
              <a:rPr lang="pl-PL" i="0" u="none" strike="noStrike" baseline="0" dirty="0">
                <a:solidFill>
                  <a:srgbClr val="000000"/>
                </a:solidFill>
              </a:rPr>
              <a:t>nicjatywa Samorządu Województwa Pomorskiego realizowana przez Wojewódzki Urząd Pracy w Gdańsku, </a:t>
            </a:r>
            <a:br>
              <a:rPr lang="pl-PL" i="0" u="none" strike="noStrike" baseline="0" dirty="0">
                <a:solidFill>
                  <a:srgbClr val="000000"/>
                </a:solidFill>
              </a:rPr>
            </a:br>
            <a:r>
              <a:rPr lang="pl-PL" dirty="0">
                <a:solidFill>
                  <a:srgbClr val="000000"/>
                </a:solidFill>
              </a:rPr>
              <a:t>prezentuje ekspercką i kompleksową wiedzę o aktualnych zjawiskach i trendach zachodzących na regionalnym oraz lokalnych rynkach pracy.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000000"/>
                </a:solidFill>
              </a:rPr>
              <a:t>inspiruje do podejmowania właściwych decyzji w sprawach społeczno-gospodarczych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b="1" dirty="0"/>
              <a:t>rozwija partnerstwo tworząc przestrzeń dialogu i dyskusji </a:t>
            </a:r>
            <a:br>
              <a:rPr lang="pl-PL" b="1" dirty="0"/>
            </a:br>
            <a:r>
              <a:rPr lang="pl-PL" dirty="0"/>
              <a:t>(instytucji rynku pracy, samorządowych i rządowych, edukacyjnych, podmiotów badawczych, </a:t>
            </a:r>
            <a:br>
              <a:rPr lang="pl-PL" dirty="0"/>
            </a:br>
            <a:r>
              <a:rPr lang="pl-PL" dirty="0"/>
              <a:t>organizacji pracodawców i pracobiorców, organizacji pozarządowych)</a:t>
            </a:r>
          </a:p>
          <a:p>
            <a:pPr>
              <a:spcBef>
                <a:spcPts val="0"/>
              </a:spcBef>
            </a:pPr>
            <a:r>
              <a:rPr lang="pl-PL" dirty="0"/>
              <a:t>Działania: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pl-PL" dirty="0"/>
              <a:t>prowadzenie statystyki publicznej rynku pracy we współpracy z PUP, Ministerstwem i GUS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pl-PL" dirty="0"/>
              <a:t>opracowywanie analiz i zestawień statystycznych w oparciu o dane statystyki publicznej oraz innych wyników badań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pl-PL" dirty="0"/>
              <a:t>coroczna ocena sytuacji na rynku pracy 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pl-PL" dirty="0"/>
              <a:t>opracowywanie informacji wspierających wydawanie opinii przez Pomorską Wojewódzką Radę Rynku Pracy</a:t>
            </a:r>
            <a:br>
              <a:rPr lang="pl-PL" dirty="0"/>
            </a:br>
            <a:r>
              <a:rPr lang="pl-PL" dirty="0"/>
              <a:t>o zasadności kształcenia zgodnie z potrzebami rynku pracy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pl-PL" sz="1400" dirty="0"/>
          </a:p>
          <a:p>
            <a:endParaRPr lang="pl-PL" sz="1600" dirty="0">
              <a:solidFill>
                <a:srgbClr val="000000"/>
              </a:solidFill>
            </a:endParaRPr>
          </a:p>
          <a:p>
            <a:pPr algn="l"/>
            <a:endParaRPr lang="pl-PL" sz="1800" b="0" i="0" u="none" strike="noStrike" baseline="0" dirty="0">
              <a:solidFill>
                <a:srgbClr val="000000"/>
              </a:solidFill>
              <a:latin typeface="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3C21AAC-A182-403B-9CAB-8289173D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AB5465-127B-B8F7-479A-179991D3B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C1AC25E-01E6-DD30-9CC7-F22D487AD1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1435" y="5130264"/>
            <a:ext cx="2191737" cy="113263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98B1E3D-79A2-9A56-7EE4-79466467D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42" y="2044982"/>
            <a:ext cx="1872907" cy="113263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63730BF-FECE-ACD9-E4DE-23E28F70F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59" y="3163182"/>
            <a:ext cx="1681310" cy="113263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B7EFF0-DCC5-DECB-F97C-ABEDBF55D9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33" y="4301006"/>
            <a:ext cx="1789409" cy="1132633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D44AC3C-562D-F50A-77D0-73BB0DE9B535}"/>
              </a:ext>
            </a:extLst>
          </p:cNvPr>
          <p:cNvSpPr/>
          <p:nvPr/>
        </p:nvSpPr>
        <p:spPr>
          <a:xfrm>
            <a:off x="1276400" y="321817"/>
            <a:ext cx="10057869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POMORSKIE OBSERWATORIUM RYNKU PRACY – </a:t>
            </a:r>
            <a:b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</a:br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WIEDZA CZERPANA Z DIALOGU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A86BC5-3B8A-649D-FE77-068C10E1DF39}"/>
              </a:ext>
            </a:extLst>
          </p:cNvPr>
          <p:cNvSpPr txBox="1"/>
          <p:nvPr/>
        </p:nvSpPr>
        <p:spPr>
          <a:xfrm>
            <a:off x="247700" y="187844"/>
            <a:ext cx="954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panose="020B0503050000020004" pitchFamily="34" charset="0"/>
              </a:rPr>
              <a:t>porp.pl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03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C000-2770-8B62-E791-1C4E2D70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E75DBE-6AF7-CB53-38E7-8CF12C56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47" y="136525"/>
            <a:ext cx="10822114" cy="948697"/>
          </a:xfrm>
        </p:spPr>
        <p:txBody>
          <a:bodyPr/>
          <a:lstStyle/>
          <a:p>
            <a:r>
              <a:rPr lang="pl-PL" sz="3200" b="1" dirty="0">
                <a:solidFill>
                  <a:srgbClr val="382E80"/>
                </a:solidFill>
                <a:latin typeface="Fira Sans" panose="020B0503050000020004" pitchFamily="34" charset="0"/>
              </a:rPr>
              <a:t>STANOWISKA KIEROWNICZE – KTO ZAJMUJE CZĘŚCIEJ?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528FC78-A8DD-05BD-8880-8F3149F087DC}"/>
              </a:ext>
            </a:extLst>
          </p:cNvPr>
          <p:cNvSpPr txBox="1"/>
          <p:nvPr/>
        </p:nvSpPr>
        <p:spPr>
          <a:xfrm>
            <a:off x="979153" y="1541053"/>
            <a:ext cx="1023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i="1" dirty="0">
                <a:solidFill>
                  <a:srgbClr val="002060"/>
                </a:solidFill>
                <a:effectLst/>
                <a:latin typeface="Helvetica" pitchFamily="2" charset="0"/>
              </a:rPr>
              <a:t>Na stanowiskach kierowniczych w Polsce wciąż dominują mężczyźni, zwłaszcza w branżach technicznych. Kobiety częściej zajmują menadżerskie role w edukacji i opiece zdrowotnej. </a:t>
            </a:r>
          </a:p>
          <a:p>
            <a:pPr>
              <a:buNone/>
            </a:pPr>
            <a:endParaRPr lang="pl-PL" i="1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5A03F39-B0D7-DD12-7F37-DB34AA95CFC9}"/>
              </a:ext>
            </a:extLst>
          </p:cNvPr>
          <p:cNvSpPr/>
          <p:nvPr/>
        </p:nvSpPr>
        <p:spPr>
          <a:xfrm>
            <a:off x="5910857" y="3336081"/>
            <a:ext cx="957991" cy="239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rgbClr val="002060"/>
                </a:solidFill>
              </a:rPr>
              <a:t>43%</a:t>
            </a:r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DABC02BB-53D2-1647-FAF6-ACD5AEA638A1}"/>
              </a:ext>
            </a:extLst>
          </p:cNvPr>
          <p:cNvGrpSpPr/>
          <p:nvPr/>
        </p:nvGrpSpPr>
        <p:grpSpPr>
          <a:xfrm>
            <a:off x="4068464" y="3022573"/>
            <a:ext cx="3668308" cy="2041695"/>
            <a:chOff x="5091362" y="2920215"/>
            <a:chExt cx="3787939" cy="2041695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BFA0D132-E30C-2DFE-094D-46C015DF2888}"/>
                </a:ext>
              </a:extLst>
            </p:cNvPr>
            <p:cNvSpPr/>
            <p:nvPr/>
          </p:nvSpPr>
          <p:spPr>
            <a:xfrm>
              <a:off x="8016832" y="2920215"/>
              <a:ext cx="586333" cy="17092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A492E41A-F4DC-D8E2-B3B2-C1491096FD8E}"/>
                </a:ext>
              </a:extLst>
            </p:cNvPr>
            <p:cNvSpPr/>
            <p:nvPr/>
          </p:nvSpPr>
          <p:spPr>
            <a:xfrm>
              <a:off x="5477050" y="3281703"/>
              <a:ext cx="1581791" cy="1620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43%</a:t>
              </a:r>
              <a:r>
                <a:rPr lang="pl-PL" sz="1200" dirty="0">
                  <a:solidFill>
                    <a:srgbClr val="002060"/>
                  </a:solidFill>
                </a:rPr>
                <a:t>budownictwo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7EC5B7C2-6E50-C443-BEEC-8DBCCDCC08A3}"/>
                </a:ext>
              </a:extLst>
            </p:cNvPr>
            <p:cNvSpPr/>
            <p:nvPr/>
          </p:nvSpPr>
          <p:spPr>
            <a:xfrm>
              <a:off x="5107487" y="3568893"/>
              <a:ext cx="203016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/>
                <a:t>43%</a:t>
              </a:r>
              <a:r>
                <a:rPr lang="pl-PL" sz="1200" dirty="0">
                  <a:solidFill>
                    <a:srgbClr val="002060"/>
                  </a:solidFill>
                </a:rPr>
                <a:t>transport i logistyka</a:t>
              </a: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89C0B2AD-F1F9-74D3-FEFF-E2B8ED1347BA}"/>
                </a:ext>
              </a:extLst>
            </p:cNvPr>
            <p:cNvSpPr/>
            <p:nvPr/>
          </p:nvSpPr>
          <p:spPr>
            <a:xfrm>
              <a:off x="5091362" y="3878905"/>
              <a:ext cx="200927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/>
                <a:t>43%</a:t>
              </a:r>
              <a:r>
                <a:rPr lang="pl-PL" sz="1200" dirty="0">
                  <a:solidFill>
                    <a:srgbClr val="002060"/>
                  </a:solidFill>
                </a:rPr>
                <a:t>telekomunikacja i IT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2F1C1628-13A0-C280-802C-6ED29F6FBFB2}"/>
                </a:ext>
              </a:extLst>
            </p:cNvPr>
            <p:cNvSpPr/>
            <p:nvPr/>
          </p:nvSpPr>
          <p:spPr>
            <a:xfrm>
              <a:off x="5693684" y="4404401"/>
              <a:ext cx="1506529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/>
                <a:t>43%</a:t>
              </a:r>
              <a:r>
                <a:rPr lang="pl-PL" sz="1200" dirty="0">
                  <a:solidFill>
                    <a:srgbClr val="002060"/>
                  </a:solidFill>
                </a:rPr>
                <a:t>edukacja</a:t>
              </a:r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51F2A8B2-E5B0-0BCC-73B0-6A6345AE9881}"/>
                </a:ext>
              </a:extLst>
            </p:cNvPr>
            <p:cNvSpPr/>
            <p:nvPr/>
          </p:nvSpPr>
          <p:spPr>
            <a:xfrm>
              <a:off x="5233430" y="4663017"/>
              <a:ext cx="1867207" cy="260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200" dirty="0"/>
                <a:t>43%</a:t>
              </a:r>
              <a:r>
                <a:rPr lang="pl-PL" sz="1200" dirty="0">
                  <a:solidFill>
                    <a:srgbClr val="002060"/>
                  </a:solidFill>
                </a:rPr>
                <a:t>opieka</a:t>
              </a:r>
              <a:r>
                <a:rPr lang="pl-PL" sz="1200" dirty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pl-PL" sz="1200" dirty="0">
                  <a:solidFill>
                    <a:srgbClr val="002060"/>
                  </a:solidFill>
                </a:rPr>
                <a:t>zdrowotna</a:t>
              </a:r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F6D5411B-D40F-5B1E-1A14-CD02BA605605}"/>
                </a:ext>
              </a:extLst>
            </p:cNvPr>
            <p:cNvSpPr/>
            <p:nvPr/>
          </p:nvSpPr>
          <p:spPr>
            <a:xfrm>
              <a:off x="7031523" y="3557924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40%</a:t>
              </a: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EB81D121-8BED-7748-1D08-D69AA9B63B54}"/>
                </a:ext>
              </a:extLst>
            </p:cNvPr>
            <p:cNvSpPr/>
            <p:nvPr/>
          </p:nvSpPr>
          <p:spPr>
            <a:xfrm>
              <a:off x="7031523" y="3890434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29%</a:t>
              </a:r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1333FF9D-2F40-2BE4-B4E9-5441BC572ADB}"/>
                </a:ext>
              </a:extLst>
            </p:cNvPr>
            <p:cNvSpPr/>
            <p:nvPr/>
          </p:nvSpPr>
          <p:spPr>
            <a:xfrm>
              <a:off x="7137648" y="2920698"/>
              <a:ext cx="545957" cy="179393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/>
            </a:p>
          </p:txBody>
        </p:sp>
        <p:sp>
          <p:nvSpPr>
            <p:cNvPr id="29" name="Prostokąt 28">
              <a:extLst>
                <a:ext uri="{FF2B5EF4-FFF2-40B4-BE49-F238E27FC236}">
                  <a16:creationId xmlns:a16="http://schemas.microsoft.com/office/drawing/2014/main" id="{13AC3436-1AD6-B514-5FAF-BE3C031DA948}"/>
                </a:ext>
              </a:extLst>
            </p:cNvPr>
            <p:cNvSpPr/>
            <p:nvPr/>
          </p:nvSpPr>
          <p:spPr>
            <a:xfrm>
              <a:off x="7960157" y="3241738"/>
              <a:ext cx="815593" cy="2198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28%</a:t>
              </a:r>
            </a:p>
          </p:txBody>
        </p: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72735229-22B3-1F88-9816-5F2F7D19E6DA}"/>
                </a:ext>
              </a:extLst>
            </p:cNvPr>
            <p:cNvSpPr/>
            <p:nvPr/>
          </p:nvSpPr>
          <p:spPr>
            <a:xfrm>
              <a:off x="7989514" y="3612161"/>
              <a:ext cx="815593" cy="1977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17%</a:t>
              </a:r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1EBADB98-0AC3-B4C8-403E-D6BDB82CE51C}"/>
                </a:ext>
              </a:extLst>
            </p:cNvPr>
            <p:cNvSpPr/>
            <p:nvPr/>
          </p:nvSpPr>
          <p:spPr>
            <a:xfrm>
              <a:off x="7921310" y="3876581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38%</a:t>
              </a:r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0A77746F-3E18-D9D9-7C21-015712A288FF}"/>
                </a:ext>
              </a:extLst>
            </p:cNvPr>
            <p:cNvSpPr/>
            <p:nvPr/>
          </p:nvSpPr>
          <p:spPr>
            <a:xfrm>
              <a:off x="6985441" y="4407357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3%</a:t>
              </a:r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44BE9788-EF11-4838-F0A9-508569AADFAB}"/>
                </a:ext>
              </a:extLst>
            </p:cNvPr>
            <p:cNvSpPr/>
            <p:nvPr/>
          </p:nvSpPr>
          <p:spPr>
            <a:xfrm>
              <a:off x="6993839" y="4659587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0%</a:t>
              </a:r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D5E39856-A693-B10F-D44A-431BC6F1171E}"/>
                </a:ext>
              </a:extLst>
            </p:cNvPr>
            <p:cNvSpPr/>
            <p:nvPr/>
          </p:nvSpPr>
          <p:spPr>
            <a:xfrm>
              <a:off x="7895022" y="4380548"/>
              <a:ext cx="957991" cy="239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14%</a:t>
              </a:r>
            </a:p>
          </p:txBody>
        </p:sp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F7B1B0F8-1084-47D7-293F-D1206C0133FF}"/>
                </a:ext>
              </a:extLst>
            </p:cNvPr>
            <p:cNvSpPr/>
            <p:nvPr/>
          </p:nvSpPr>
          <p:spPr>
            <a:xfrm>
              <a:off x="7904210" y="4663578"/>
              <a:ext cx="957991" cy="298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4%</a:t>
              </a:r>
            </a:p>
          </p:txBody>
        </p:sp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D18DF69B-669E-BFFE-E926-A01D33E4DBF7}"/>
              </a:ext>
            </a:extLst>
          </p:cNvPr>
          <p:cNvSpPr txBox="1"/>
          <p:nvPr/>
        </p:nvSpPr>
        <p:spPr>
          <a:xfrm>
            <a:off x="979153" y="2272742"/>
            <a:ext cx="4274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Jaką część kadry kierowniczej w firmie stanowią kobiety, </a:t>
            </a:r>
          </a:p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a jaką mężczyźni?</a:t>
            </a:r>
          </a:p>
        </p:txBody>
      </p:sp>
      <p:pic>
        <p:nvPicPr>
          <p:cNvPr id="7" name="Obraz 6" descr="Obraz zawierający tekst, zrzut ekranu, krąg, diagram&#10;&#10;Zawartość wygenerowana przez AI może być niepoprawna.">
            <a:extLst>
              <a:ext uri="{FF2B5EF4-FFF2-40B4-BE49-F238E27FC236}">
                <a16:creationId xmlns:a16="http://schemas.microsoft.com/office/drawing/2014/main" id="{3105850C-AE49-52A1-432F-0DB0C6450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6" y="2876737"/>
            <a:ext cx="3803738" cy="2933675"/>
          </a:xfrm>
          <a:prstGeom prst="rect">
            <a:avLst/>
          </a:prstGeom>
        </p:spPr>
      </p:pic>
      <p:pic>
        <p:nvPicPr>
          <p:cNvPr id="41" name="Obraz 40" descr="Obraz zawierający tekst, zrzut ekranu, krąg, Czcionka&#10;&#10;Zawartość wygenerowana przez AI może być niepoprawna.">
            <a:extLst>
              <a:ext uri="{FF2B5EF4-FFF2-40B4-BE49-F238E27FC236}">
                <a16:creationId xmlns:a16="http://schemas.microsoft.com/office/drawing/2014/main" id="{64C3757A-3EAD-2E9E-E634-EAB84171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33" y="2995969"/>
            <a:ext cx="3795920" cy="2666182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311CBC70-B1FB-E8ED-0B48-99F1E656ED75}"/>
              </a:ext>
            </a:extLst>
          </p:cNvPr>
          <p:cNvSpPr txBox="1"/>
          <p:nvPr/>
        </p:nvSpPr>
        <p:spPr>
          <a:xfrm>
            <a:off x="8013882" y="2396953"/>
            <a:ext cx="37959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Kobieta czy mężczyzna? Kto jest bezpośrednim przełożonym?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628B11C-DC11-411C-0643-D3785311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57" y="2512145"/>
            <a:ext cx="666843" cy="4191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46916D6-B644-60DA-8754-F01AACF7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492" y="2553461"/>
            <a:ext cx="628738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4F969-C1FD-899D-9602-AF29E8CFB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9E5E64-0113-E98F-7CF7-6E1846A1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11" y="117863"/>
            <a:ext cx="10822114" cy="948697"/>
          </a:xfrm>
        </p:spPr>
        <p:txBody>
          <a:bodyPr/>
          <a:lstStyle/>
          <a:p>
            <a:r>
              <a:rPr lang="pl-PL" sz="3200" b="1" dirty="0">
                <a:solidFill>
                  <a:srgbClr val="382E80"/>
                </a:solidFill>
                <a:latin typeface="Fira Sans" panose="020B0503050000020004" pitchFamily="34" charset="0"/>
              </a:rPr>
              <a:t>PREDYSPOZYCJE NA STANOWISKA KIEROWNICZE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4103574-E986-8A4F-FEA7-0CD08143BCFA}"/>
              </a:ext>
            </a:extLst>
          </p:cNvPr>
          <p:cNvSpPr txBox="1"/>
          <p:nvPr/>
        </p:nvSpPr>
        <p:spPr>
          <a:xfrm>
            <a:off x="205274" y="1402175"/>
            <a:ext cx="119867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i="1" dirty="0">
                <a:solidFill>
                  <a:srgbClr val="002060"/>
                </a:solidFill>
                <a:latin typeface="Helvetica" pitchFamily="2" charset="0"/>
              </a:rPr>
              <a:t>O pozytywnych zmianach postaw świadczy to, że większość pracowników uważa, iż płeć nie wpływa na predyspozycje do zarządzania, jednak w zawodach tradycyjnie męskich częściej podkreśla się przewagę mężczyzn. </a:t>
            </a:r>
          </a:p>
          <a:p>
            <a:pPr>
              <a:buNone/>
            </a:pPr>
            <a:endParaRPr lang="pl-PL" i="1" dirty="0">
              <a:solidFill>
                <a:srgbClr val="FFFFFF"/>
              </a:solidFill>
              <a:latin typeface="Helvetica" pitchFamily="2" charset="0"/>
            </a:endParaRPr>
          </a:p>
        </p:txBody>
      </p:sp>
      <p:pic>
        <p:nvPicPr>
          <p:cNvPr id="4" name="Obraz 3" descr="Obraz zawierający tekst, zrzut ekranu, krąg, Czcionka&#10;&#10;Zawartość wygenerowana przez AI może być niepoprawna.">
            <a:extLst>
              <a:ext uri="{FF2B5EF4-FFF2-40B4-BE49-F238E27FC236}">
                <a16:creationId xmlns:a16="http://schemas.microsoft.com/office/drawing/2014/main" id="{3A2442A9-FC80-E785-06D6-F91DD6B87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79" y="2762697"/>
            <a:ext cx="4360011" cy="311977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12378EE-12BE-63E0-B9E6-E8921B3B228E}"/>
              </a:ext>
            </a:extLst>
          </p:cNvPr>
          <p:cNvSpPr txBox="1"/>
          <p:nvPr/>
        </p:nvSpPr>
        <p:spPr>
          <a:xfrm>
            <a:off x="1398676" y="23349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Kto ma lepsze predyspozycje do kierowania zespołem? </a:t>
            </a:r>
          </a:p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Kobiety czy mężczyźni?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725991D-B949-59D4-2E80-5E83AB4B7973}"/>
              </a:ext>
            </a:extLst>
          </p:cNvPr>
          <p:cNvSpPr/>
          <p:nvPr/>
        </p:nvSpPr>
        <p:spPr>
          <a:xfrm>
            <a:off x="6675911" y="3452327"/>
            <a:ext cx="4059381" cy="9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rgbClr val="002060"/>
                </a:solidFill>
              </a:rPr>
              <a:t>Zróżnicowanie wg: </a:t>
            </a:r>
          </a:p>
          <a:p>
            <a:pPr marL="285750" indent="-285750" algn="ctr">
              <a:buFontTx/>
              <a:buChar char="-"/>
            </a:pPr>
            <a:r>
              <a:rPr lang="pl-PL" dirty="0">
                <a:solidFill>
                  <a:srgbClr val="002060"/>
                </a:solidFill>
              </a:rPr>
              <a:t>stanowisk/zawodów</a:t>
            </a:r>
          </a:p>
          <a:p>
            <a:pPr marL="285750" indent="-285750" algn="ctr">
              <a:buFontTx/>
              <a:buChar char="-"/>
            </a:pPr>
            <a:r>
              <a:rPr lang="pl-PL" dirty="0">
                <a:solidFill>
                  <a:srgbClr val="002060"/>
                </a:solidFill>
              </a:rPr>
              <a:t>sektorów/branża</a:t>
            </a:r>
          </a:p>
        </p:txBody>
      </p:sp>
    </p:spTree>
    <p:extLst>
      <p:ext uri="{BB962C8B-B14F-4D97-AF65-F5344CB8AC3E}">
        <p14:creationId xmlns:p14="http://schemas.microsoft.com/office/powerpoint/2010/main" val="31803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9C51C8A-9DB1-40AF-FCF3-E6908794DEF1}"/>
              </a:ext>
            </a:extLst>
          </p:cNvPr>
          <p:cNvSpPr txBox="1"/>
          <p:nvPr/>
        </p:nvSpPr>
        <p:spPr>
          <a:xfrm>
            <a:off x="962841" y="1473381"/>
            <a:ext cx="10525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  <a:effectLst/>
                <a:latin typeface="Helvetica" pitchFamily="2" charset="0"/>
              </a:rPr>
              <a:t>Dyskryminację doświadczyło lub było jej świadkiem więcej kobiet niż mężczyzn</a:t>
            </a:r>
            <a:r>
              <a:rPr lang="pl-PL" i="1" dirty="0">
                <a:solidFill>
                  <a:srgbClr val="002060"/>
                </a:solidFill>
                <a:latin typeface="Helvetica" pitchFamily="2" charset="0"/>
              </a:rPr>
              <a:t>.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067344-3E28-5928-0545-15D00F1BE503}"/>
              </a:ext>
            </a:extLst>
          </p:cNvPr>
          <p:cNvSpPr txBox="1"/>
          <p:nvPr/>
        </p:nvSpPr>
        <p:spPr>
          <a:xfrm>
            <a:off x="962841" y="217513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200" dirty="0">
                <a:solidFill>
                  <a:srgbClr val="002060"/>
                </a:solidFill>
                <a:effectLst/>
                <a:latin typeface="Helvetica" pitchFamily="2" charset="0"/>
              </a:rPr>
              <a:t>Czy doświadczyłeś/doświadczyłaś dyskryminacji?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F452931D-CE9E-E57F-E73F-4CD8B03282A0}"/>
              </a:ext>
            </a:extLst>
          </p:cNvPr>
          <p:cNvGrpSpPr/>
          <p:nvPr/>
        </p:nvGrpSpPr>
        <p:grpSpPr>
          <a:xfrm>
            <a:off x="2687781" y="2313629"/>
            <a:ext cx="7668442" cy="1320037"/>
            <a:chOff x="568035" y="2867891"/>
            <a:chExt cx="7668442" cy="1320037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E799031-3138-0D60-4A13-CF3BF4890360}"/>
                </a:ext>
              </a:extLst>
            </p:cNvPr>
            <p:cNvSpPr/>
            <p:nvPr/>
          </p:nvSpPr>
          <p:spPr>
            <a:xfrm>
              <a:off x="3158835" y="2867891"/>
              <a:ext cx="2355273" cy="3463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Zdecydowanie tak </a:t>
              </a:r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5D61C03B-1C57-4C50-C08D-80FF9B4349BD}"/>
                </a:ext>
              </a:extLst>
            </p:cNvPr>
            <p:cNvSpPr/>
            <p:nvPr/>
          </p:nvSpPr>
          <p:spPr>
            <a:xfrm>
              <a:off x="6084259" y="2867891"/>
              <a:ext cx="1951378" cy="3463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Raczej  tak </a:t>
              </a:r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738E3181-2979-65B2-B774-D6A302E37AFC}"/>
                </a:ext>
              </a:extLst>
            </p:cNvPr>
            <p:cNvSpPr/>
            <p:nvPr/>
          </p:nvSpPr>
          <p:spPr>
            <a:xfrm>
              <a:off x="568035" y="3439782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kobiety</a:t>
              </a:r>
            </a:p>
          </p:txBody>
        </p:sp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EB6B63E-D95D-7E8E-1B6A-16B804BD2630}"/>
                </a:ext>
              </a:extLst>
            </p:cNvPr>
            <p:cNvSpPr/>
            <p:nvPr/>
          </p:nvSpPr>
          <p:spPr>
            <a:xfrm>
              <a:off x="3047999" y="3429000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9%</a:t>
              </a:r>
            </a:p>
          </p:txBody>
        </p: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688E510-0E47-7896-548F-C8FD9957924F}"/>
                </a:ext>
              </a:extLst>
            </p:cNvPr>
            <p:cNvSpPr/>
            <p:nvPr/>
          </p:nvSpPr>
          <p:spPr>
            <a:xfrm>
              <a:off x="5881204" y="3453637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12%</a:t>
              </a: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18F84851-F68D-56B8-FDD9-81D2B8820E81}"/>
                </a:ext>
              </a:extLst>
            </p:cNvPr>
            <p:cNvSpPr/>
            <p:nvPr/>
          </p:nvSpPr>
          <p:spPr>
            <a:xfrm>
              <a:off x="568035" y="3841564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mężczyźni</a:t>
              </a: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D8C591E6-D423-4670-E6FE-9C6B0EE3E9D2}"/>
                </a:ext>
              </a:extLst>
            </p:cNvPr>
            <p:cNvSpPr/>
            <p:nvPr/>
          </p:nvSpPr>
          <p:spPr>
            <a:xfrm>
              <a:off x="3047999" y="3817710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3%</a:t>
              </a: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6DD185B6-5D68-92DE-60BD-C034BAE25818}"/>
                </a:ext>
              </a:extLst>
            </p:cNvPr>
            <p:cNvSpPr/>
            <p:nvPr/>
          </p:nvSpPr>
          <p:spPr>
            <a:xfrm>
              <a:off x="5881204" y="3817709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2%</a:t>
              </a:r>
            </a:p>
          </p:txBody>
        </p:sp>
      </p:grpSp>
      <p:sp>
        <p:nvSpPr>
          <p:cNvPr id="15" name="Tytuł 18">
            <a:extLst>
              <a:ext uri="{FF2B5EF4-FFF2-40B4-BE49-F238E27FC236}">
                <a16:creationId xmlns:a16="http://schemas.microsoft.com/office/drawing/2014/main" id="{2DA36AB5-C3C6-953D-8002-618A3EB11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940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DYSKRYMINACJA W MIEJSCU PRACY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7511CAA-1658-AE62-D716-6B07E6D32EFD}"/>
              </a:ext>
            </a:extLst>
          </p:cNvPr>
          <p:cNvSpPr txBox="1"/>
          <p:nvPr/>
        </p:nvSpPr>
        <p:spPr>
          <a:xfrm>
            <a:off x="1087532" y="379611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Czy </a:t>
            </a:r>
            <a:r>
              <a:rPr lang="pl-PL" sz="1200" i="1" dirty="0">
                <a:solidFill>
                  <a:srgbClr val="002060"/>
                </a:solidFill>
                <a:latin typeface="Helvetica" pitchFamily="2" charset="0"/>
              </a:rPr>
              <a:t>byłaś/byłeś świadkiem </a:t>
            </a:r>
            <a:r>
              <a:rPr lang="pl-PL" sz="1200" i="1" dirty="0">
                <a:solidFill>
                  <a:srgbClr val="002060"/>
                </a:solidFill>
                <a:effectLst/>
                <a:latin typeface="Helvetica" pitchFamily="2" charset="0"/>
              </a:rPr>
              <a:t>dyskryminacji?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86ECDB9B-6D9B-7289-3EA2-0CA6F789D088}"/>
              </a:ext>
            </a:extLst>
          </p:cNvPr>
          <p:cNvGrpSpPr/>
          <p:nvPr/>
        </p:nvGrpSpPr>
        <p:grpSpPr>
          <a:xfrm>
            <a:off x="2784763" y="4031513"/>
            <a:ext cx="7668442" cy="1320037"/>
            <a:chOff x="568035" y="2867891"/>
            <a:chExt cx="7668442" cy="1320037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78B43871-C8A5-86C0-6200-09027B94F42A}"/>
                </a:ext>
              </a:extLst>
            </p:cNvPr>
            <p:cNvSpPr/>
            <p:nvPr/>
          </p:nvSpPr>
          <p:spPr>
            <a:xfrm>
              <a:off x="3158835" y="2867891"/>
              <a:ext cx="2355273" cy="3463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Zdecydowanie tak 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5F590135-2AD1-5B5F-D3AE-DB0813221544}"/>
                </a:ext>
              </a:extLst>
            </p:cNvPr>
            <p:cNvSpPr/>
            <p:nvPr/>
          </p:nvSpPr>
          <p:spPr>
            <a:xfrm>
              <a:off x="6084259" y="2867891"/>
              <a:ext cx="1951378" cy="3463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Raczej  tak </a:t>
              </a:r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E3F068E6-065D-7A93-D366-ACA3CFF1629A}"/>
                </a:ext>
              </a:extLst>
            </p:cNvPr>
            <p:cNvSpPr/>
            <p:nvPr/>
          </p:nvSpPr>
          <p:spPr>
            <a:xfrm>
              <a:off x="568035" y="3439782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kobiety</a:t>
              </a:r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16CACBE0-4B69-3617-CD4A-8136A111889D}"/>
                </a:ext>
              </a:extLst>
            </p:cNvPr>
            <p:cNvSpPr/>
            <p:nvPr/>
          </p:nvSpPr>
          <p:spPr>
            <a:xfrm>
              <a:off x="3047999" y="3429000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10%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F000CD1E-CC1E-A717-0D71-6999585A4080}"/>
                </a:ext>
              </a:extLst>
            </p:cNvPr>
            <p:cNvSpPr/>
            <p:nvPr/>
          </p:nvSpPr>
          <p:spPr>
            <a:xfrm>
              <a:off x="5881204" y="3453637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12%</a:t>
              </a:r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2F161883-4EAC-1E63-CF6C-E6AF16462D48}"/>
                </a:ext>
              </a:extLst>
            </p:cNvPr>
            <p:cNvSpPr/>
            <p:nvPr/>
          </p:nvSpPr>
          <p:spPr>
            <a:xfrm>
              <a:off x="568035" y="3841564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mężczyźni</a:t>
              </a:r>
            </a:p>
          </p:txBody>
        </p:sp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C264B203-702E-1AD4-642C-4BAF237FE45E}"/>
                </a:ext>
              </a:extLst>
            </p:cNvPr>
            <p:cNvSpPr/>
            <p:nvPr/>
          </p:nvSpPr>
          <p:spPr>
            <a:xfrm>
              <a:off x="3047999" y="3817710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3%</a:t>
              </a:r>
            </a:p>
          </p:txBody>
        </p:sp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D66BC577-92B2-820C-6A2B-F362FC80F165}"/>
                </a:ext>
              </a:extLst>
            </p:cNvPr>
            <p:cNvSpPr/>
            <p:nvPr/>
          </p:nvSpPr>
          <p:spPr>
            <a:xfrm>
              <a:off x="5881204" y="3817709"/>
              <a:ext cx="2355273" cy="3463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rgbClr val="002060"/>
                  </a:solidFill>
                </a:rPr>
                <a:t>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6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43BE7-960C-B537-F715-91EF15C00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2D44C30E-4E77-5FD9-8A84-21D5D8EAAC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265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DYSKRYMINACJA W MIEJSCU PRACY</a:t>
            </a:r>
          </a:p>
        </p:txBody>
      </p:sp>
      <p:pic>
        <p:nvPicPr>
          <p:cNvPr id="4" name="Obraz 3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A7F6967F-57CC-B58E-E070-5BBAD5831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1" y="1395217"/>
            <a:ext cx="10192988" cy="53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Czcionka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ACA68F2F-C767-1851-B13A-901EFC21D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03" y="1481027"/>
            <a:ext cx="9952074" cy="4313717"/>
          </a:xfrm>
          <a:prstGeom prst="rect">
            <a:avLst/>
          </a:prstGeom>
        </p:spPr>
      </p:pic>
      <p:sp>
        <p:nvSpPr>
          <p:cNvPr id="7" name="Tytuł 18">
            <a:extLst>
              <a:ext uri="{FF2B5EF4-FFF2-40B4-BE49-F238E27FC236}">
                <a16:creationId xmlns:a16="http://schemas.microsoft.com/office/drawing/2014/main" id="{08BC766A-525A-BE75-B2C4-CC7C90E660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OCZEKIWANE ROZWIĄZANIA</a:t>
            </a:r>
          </a:p>
        </p:txBody>
      </p:sp>
    </p:spTree>
    <p:extLst>
      <p:ext uri="{BB962C8B-B14F-4D97-AF65-F5344CB8AC3E}">
        <p14:creationId xmlns:p14="http://schemas.microsoft.com/office/powerpoint/2010/main" val="42927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D1FF731-F9EF-2658-A97F-37DD24A96F04}"/>
              </a:ext>
            </a:extLst>
          </p:cNvPr>
          <p:cNvSpPr txBox="1"/>
          <p:nvPr/>
        </p:nvSpPr>
        <p:spPr>
          <a:xfrm>
            <a:off x="732376" y="352881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ZJAWISKO BEZROBOCIA</a:t>
            </a:r>
          </a:p>
        </p:txBody>
      </p:sp>
      <p:grpSp>
        <p:nvGrpSpPr>
          <p:cNvPr id="17" name="Grupa 16">
            <a:extLst>
              <a:ext uri="{FF2B5EF4-FFF2-40B4-BE49-F238E27FC236}">
                <a16:creationId xmlns:a16="http://schemas.microsoft.com/office/drawing/2014/main" id="{AE1A33F3-10D7-EE4D-5FC9-A3BD9F4855D9}"/>
              </a:ext>
            </a:extLst>
          </p:cNvPr>
          <p:cNvGrpSpPr/>
          <p:nvPr/>
        </p:nvGrpSpPr>
        <p:grpSpPr>
          <a:xfrm>
            <a:off x="7060125" y="2672621"/>
            <a:ext cx="3754054" cy="2249714"/>
            <a:chOff x="8329090" y="1506289"/>
            <a:chExt cx="3754054" cy="2249714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7E13A6DE-C6AC-ECBF-4D9F-972696B8D20B}"/>
                </a:ext>
              </a:extLst>
            </p:cNvPr>
            <p:cNvSpPr txBox="1"/>
            <p:nvPr/>
          </p:nvSpPr>
          <p:spPr>
            <a:xfrm>
              <a:off x="9062299" y="1930385"/>
              <a:ext cx="1873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chemeClr val="bg2">
                      <a:lumMod val="25000"/>
                    </a:schemeClr>
                  </a:solidFill>
                </a:rPr>
                <a:t>grudzień 2025 r. </a:t>
              </a: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F88F1B0-8DF2-92BA-0F9F-CC7FA91CE02D}"/>
                </a:ext>
              </a:extLst>
            </p:cNvPr>
            <p:cNvSpPr txBox="1"/>
            <p:nvPr/>
          </p:nvSpPr>
          <p:spPr>
            <a:xfrm>
              <a:off x="9107439" y="1506289"/>
              <a:ext cx="1910582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Stopa bezrobocia</a:t>
              </a:r>
            </a:p>
          </p:txBody>
        </p: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A6D4AEDF-DA51-8D2D-3F7B-2D3B07947585}"/>
                </a:ext>
              </a:extLst>
            </p:cNvPr>
            <p:cNvGrpSpPr/>
            <p:nvPr/>
          </p:nvGrpSpPr>
          <p:grpSpPr>
            <a:xfrm>
              <a:off x="8329090" y="2294063"/>
              <a:ext cx="3754054" cy="1461940"/>
              <a:chOff x="2341946" y="2454627"/>
              <a:chExt cx="3754054" cy="1461940"/>
            </a:xfrm>
          </p:grpSpPr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31AD2C39-0796-DAC7-A12F-303D718BD367}"/>
                  </a:ext>
                </a:extLst>
              </p:cNvPr>
              <p:cNvSpPr txBox="1"/>
              <p:nvPr/>
            </p:nvSpPr>
            <p:spPr>
              <a:xfrm>
                <a:off x="2341946" y="2454627"/>
                <a:ext cx="260671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"/>
                <a:r>
                  <a:rPr lang="pl-PL" sz="3200" b="1" dirty="0">
                    <a:solidFill>
                      <a:schemeClr val="accent4"/>
                    </a:solidFill>
                    <a:latin typeface="Calibri" panose="020F0502020204030204" pitchFamily="34" charset="0"/>
                  </a:rPr>
                  <a:t>Pomorskie</a:t>
                </a:r>
                <a:endParaRPr lang="pl-PL" sz="3200" b="1" i="0" u="none" strike="noStrike" dirty="0">
                  <a:solidFill>
                    <a:schemeClr val="accent4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grpSp>
            <p:nvGrpSpPr>
              <p:cNvPr id="11" name="Grupa 10">
                <a:extLst>
                  <a:ext uri="{FF2B5EF4-FFF2-40B4-BE49-F238E27FC236}">
                    <a16:creationId xmlns:a16="http://schemas.microsoft.com/office/drawing/2014/main" id="{6D4B963E-1465-1985-5E69-E4E8C487B09D}"/>
                  </a:ext>
                </a:extLst>
              </p:cNvPr>
              <p:cNvGrpSpPr/>
              <p:nvPr/>
            </p:nvGrpSpPr>
            <p:grpSpPr>
              <a:xfrm>
                <a:off x="2543812" y="2454627"/>
                <a:ext cx="3552188" cy="1461940"/>
                <a:chOff x="2855845" y="2479750"/>
                <a:chExt cx="3552188" cy="1461940"/>
              </a:xfrm>
            </p:grpSpPr>
            <p:sp>
              <p:nvSpPr>
                <p:cNvPr id="10" name="pole tekstowe 9">
                  <a:extLst>
                    <a:ext uri="{FF2B5EF4-FFF2-40B4-BE49-F238E27FC236}">
                      <a16:creationId xmlns:a16="http://schemas.microsoft.com/office/drawing/2014/main" id="{99B28177-95D3-4876-4120-F9FE4DD39BF1}"/>
                    </a:ext>
                  </a:extLst>
                </p:cNvPr>
                <p:cNvSpPr txBox="1"/>
                <p:nvPr/>
              </p:nvSpPr>
              <p:spPr>
                <a:xfrm>
                  <a:off x="2855845" y="3018360"/>
                  <a:ext cx="1678683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5400" b="1" dirty="0">
                      <a:solidFill>
                        <a:srgbClr val="FFC000"/>
                      </a:solidFill>
                    </a:rPr>
                    <a:t>5,3%</a:t>
                  </a:r>
                </a:p>
              </p:txBody>
            </p:sp>
            <p:sp>
              <p:nvSpPr>
                <p:cNvPr id="13" name="pole tekstowe 12">
                  <a:extLst>
                    <a:ext uri="{FF2B5EF4-FFF2-40B4-BE49-F238E27FC236}">
                      <a16:creationId xmlns:a16="http://schemas.microsoft.com/office/drawing/2014/main" id="{3C02BA9E-9B98-62C0-87C4-DDC01AB972BF}"/>
                    </a:ext>
                  </a:extLst>
                </p:cNvPr>
                <p:cNvSpPr txBox="1"/>
                <p:nvPr/>
              </p:nvSpPr>
              <p:spPr>
                <a:xfrm>
                  <a:off x="4589820" y="2479750"/>
                  <a:ext cx="150618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fontAlgn="b"/>
                  <a:r>
                    <a:rPr lang="pl-PL" sz="3200" b="1" i="0" u="none" strike="noStrike" dirty="0">
                      <a:solidFill>
                        <a:schemeClr val="accent4"/>
                      </a:solidFill>
                      <a:effectLst/>
                      <a:latin typeface="Calibri" panose="020F0502020204030204" pitchFamily="34" charset="0"/>
                    </a:rPr>
                    <a:t>P</a:t>
                  </a:r>
                  <a:r>
                    <a:rPr lang="pl-PL" sz="3200" b="1" dirty="0">
                      <a:solidFill>
                        <a:schemeClr val="accent4"/>
                      </a:solidFill>
                      <a:latin typeface="Calibri" panose="020F0502020204030204" pitchFamily="34" charset="0"/>
                    </a:rPr>
                    <a:t>olska</a:t>
                  </a:r>
                  <a:endParaRPr lang="pl-PL" sz="3200" b="1" i="0" u="none" strike="noStrike" dirty="0">
                    <a:solidFill>
                      <a:schemeClr val="accent4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5" name="pole tekstowe 14">
                  <a:extLst>
                    <a:ext uri="{FF2B5EF4-FFF2-40B4-BE49-F238E27FC236}">
                      <a16:creationId xmlns:a16="http://schemas.microsoft.com/office/drawing/2014/main" id="{F81B2FA8-EBF3-D725-161E-85CC60A80070}"/>
                    </a:ext>
                  </a:extLst>
                </p:cNvPr>
                <p:cNvSpPr txBox="1"/>
                <p:nvPr/>
              </p:nvSpPr>
              <p:spPr>
                <a:xfrm>
                  <a:off x="4534528" y="2993237"/>
                  <a:ext cx="187350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54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5,7%</a:t>
                  </a:r>
                </a:p>
              </p:txBody>
            </p:sp>
          </p:grpSp>
        </p:grp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FD16056-16D6-8096-FB2C-895A0DB1A080}"/>
              </a:ext>
            </a:extLst>
          </p:cNvPr>
          <p:cNvGrpSpPr/>
          <p:nvPr/>
        </p:nvGrpSpPr>
        <p:grpSpPr>
          <a:xfrm>
            <a:off x="1930953" y="2825158"/>
            <a:ext cx="4134835" cy="2223783"/>
            <a:chOff x="6444383" y="3964772"/>
            <a:chExt cx="3553260" cy="1801968"/>
          </a:xfrm>
        </p:grpSpPr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75019223-4233-040F-A745-9F80251239B9}"/>
                </a:ext>
              </a:extLst>
            </p:cNvPr>
            <p:cNvSpPr txBox="1"/>
            <p:nvPr/>
          </p:nvSpPr>
          <p:spPr>
            <a:xfrm>
              <a:off x="6444383" y="4843974"/>
              <a:ext cx="1808833" cy="922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200" dirty="0">
                  <a:solidFill>
                    <a:srgbClr val="628947"/>
                  </a:solidFill>
                </a:rPr>
                <a:t>Liczba kobiet bezrobotnych ogółem </a:t>
              </a:r>
            </a:p>
            <a:p>
              <a:r>
                <a:rPr lang="pl-PL" sz="4400" b="1" dirty="0">
                  <a:solidFill>
                    <a:srgbClr val="628947"/>
                  </a:solidFill>
                </a:rPr>
                <a:t>27 324</a:t>
              </a:r>
            </a:p>
          </p:txBody>
        </p:sp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95928741-8815-614D-249B-E6722825DC29}"/>
                </a:ext>
              </a:extLst>
            </p:cNvPr>
            <p:cNvSpPr txBox="1"/>
            <p:nvPr/>
          </p:nvSpPr>
          <p:spPr>
            <a:xfrm>
              <a:off x="8336507" y="4812131"/>
              <a:ext cx="1661136" cy="92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solidFill>
                    <a:srgbClr val="628947"/>
                  </a:solidFill>
                </a:rPr>
                <a:t>Udział kobiet w liczbie bezrobotnych ogółem</a:t>
              </a:r>
            </a:p>
            <a:p>
              <a:r>
                <a:rPr lang="pl-PL" b="1" dirty="0">
                  <a:solidFill>
                    <a:srgbClr val="628947"/>
                  </a:solidFill>
                </a:rPr>
                <a:t> </a:t>
              </a:r>
              <a:r>
                <a:rPr lang="pl-PL" sz="4400" b="1" dirty="0">
                  <a:solidFill>
                    <a:srgbClr val="628947"/>
                  </a:solidFill>
                </a:rPr>
                <a:t>55 %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EE60BCD9-D155-0162-0134-26BB41428E24}"/>
                </a:ext>
              </a:extLst>
            </p:cNvPr>
            <p:cNvSpPr txBox="1"/>
            <p:nvPr/>
          </p:nvSpPr>
          <p:spPr>
            <a:xfrm>
              <a:off x="6444383" y="3964772"/>
              <a:ext cx="2214416" cy="369332"/>
            </a:xfrm>
            <a:prstGeom prst="rect">
              <a:avLst/>
            </a:prstGeom>
            <a:solidFill>
              <a:srgbClr val="628947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Liczba i udział kobiet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867A2D94-67C9-243B-01D3-3E9E06EF16AB}"/>
                </a:ext>
              </a:extLst>
            </p:cNvPr>
            <p:cNvSpPr txBox="1"/>
            <p:nvPr/>
          </p:nvSpPr>
          <p:spPr>
            <a:xfrm>
              <a:off x="6566836" y="4267210"/>
              <a:ext cx="27610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pl-PL" sz="3200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sz="32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E60F6437-EBB7-2C7E-CD0C-629A3C35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821" y="2020079"/>
            <a:ext cx="1879020" cy="168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E9176-D224-DAED-EFF0-F7EEBE4C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ole tekstowe 51">
            <a:extLst>
              <a:ext uri="{FF2B5EF4-FFF2-40B4-BE49-F238E27FC236}">
                <a16:creationId xmlns:a16="http://schemas.microsoft.com/office/drawing/2014/main" id="{089661F2-0059-FDDD-AD91-E7F8719EFF72}"/>
              </a:ext>
            </a:extLst>
          </p:cNvPr>
          <p:cNvSpPr txBox="1"/>
          <p:nvPr/>
        </p:nvSpPr>
        <p:spPr>
          <a:xfrm>
            <a:off x="393856" y="342699"/>
            <a:ext cx="8414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KATEGORIE BEZROBOTNYCH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83A3A301-6C3A-EF07-6F6F-F23080EFC2C6}"/>
              </a:ext>
            </a:extLst>
          </p:cNvPr>
          <p:cNvGrpSpPr/>
          <p:nvPr/>
        </p:nvGrpSpPr>
        <p:grpSpPr>
          <a:xfrm>
            <a:off x="123936" y="1355207"/>
            <a:ext cx="2606714" cy="889397"/>
            <a:chOff x="412367" y="1291864"/>
            <a:chExt cx="2761009" cy="889397"/>
          </a:xfrm>
        </p:grpSpPr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4334CAC1-59AB-D8E4-71CC-409694BF0D9E}"/>
                </a:ext>
              </a:extLst>
            </p:cNvPr>
            <p:cNvSpPr txBox="1"/>
            <p:nvPr/>
          </p:nvSpPr>
          <p:spPr>
            <a:xfrm>
              <a:off x="412367" y="1291864"/>
              <a:ext cx="27610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pl-PL" sz="3200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sz="32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524ADEC9-1833-4B94-4F61-E633A20D751E}"/>
                </a:ext>
              </a:extLst>
            </p:cNvPr>
            <p:cNvSpPr txBox="1"/>
            <p:nvPr/>
          </p:nvSpPr>
          <p:spPr>
            <a:xfrm>
              <a:off x="412367" y="1781151"/>
              <a:ext cx="198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chemeClr val="bg2">
                      <a:lumMod val="25000"/>
                    </a:schemeClr>
                  </a:solidFill>
                </a:rPr>
                <a:t>grudzień 2025 r. </a:t>
              </a:r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4E3AD104-D006-3ACF-1F44-00AEB7E4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29" y="1287625"/>
            <a:ext cx="9492813" cy="45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1F2F-4CD7-F604-A62C-B3C294AC0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30CDE2D7-2C6C-EB1E-EAD3-009C269F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449" y="-14344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047B1450-DA76-7A91-470C-CE30E7511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5449" y="-9772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pl-PL" altLang="pl-PL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B78885F-F5BF-28AF-38F3-3168D23BBFB0}"/>
              </a:ext>
            </a:extLst>
          </p:cNvPr>
          <p:cNvSpPr txBox="1"/>
          <p:nvPr/>
        </p:nvSpPr>
        <p:spPr>
          <a:xfrm>
            <a:off x="417058" y="371542"/>
            <a:ext cx="833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PRZYCZYNY BIERNOŚCI ZAWODOWEJ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249FB665-0A43-FE3F-390C-0221E4C11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845314"/>
              </p:ext>
            </p:extLst>
          </p:nvPr>
        </p:nvGraphicFramePr>
        <p:xfrm>
          <a:off x="933061" y="2006087"/>
          <a:ext cx="9675845" cy="3508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5BDCE48C-6F0C-E78C-42F8-A3A94A8436D4}"/>
              </a:ext>
            </a:extLst>
          </p:cNvPr>
          <p:cNvSpPr txBox="1"/>
          <p:nvPr/>
        </p:nvSpPr>
        <p:spPr>
          <a:xfrm>
            <a:off x="475601" y="1434642"/>
            <a:ext cx="5475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Obowiązki rodzinne i związane z prowadzeniem domu jako przyczyna bierności zawodowej wg płci w województwie pomorskim (dane w III kwartale każdego roku).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CBA95B-BE23-2273-35F7-26931916BB28}"/>
              </a:ext>
            </a:extLst>
          </p:cNvPr>
          <p:cNvSpPr txBox="1"/>
          <p:nvPr/>
        </p:nvSpPr>
        <p:spPr>
          <a:xfrm>
            <a:off x="8608275" y="5717208"/>
            <a:ext cx="2377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2">
                    <a:lumMod val="25000"/>
                  </a:schemeClr>
                </a:solidFill>
                <a:latin typeface="Fira Sans" panose="020B0503050000020004" pitchFamily="34" charset="0"/>
              </a:rPr>
              <a:t>w wieku 15-74 lata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56DAA7F-CA7F-F62E-9672-64903733D6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433" y="1589610"/>
            <a:ext cx="4385387" cy="41241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DE886C7-C8CD-FF3A-C568-04E55A4C2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82" y="1589611"/>
            <a:ext cx="4603528" cy="113492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1D40F9A-3739-23DC-CCC7-060ED1EF1389}"/>
              </a:ext>
            </a:extLst>
          </p:cNvPr>
          <p:cNvSpPr txBox="1"/>
          <p:nvPr/>
        </p:nvSpPr>
        <p:spPr>
          <a:xfrm>
            <a:off x="5708003" y="2724539"/>
            <a:ext cx="47116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Zaproponowana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eksperymentalna metoda</a:t>
            </a: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 badania przyczyn nierównego podziału obowiązków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opiera się na teorii decyzji. </a:t>
            </a:r>
          </a:p>
          <a:p>
            <a:pPr>
              <a:spcBef>
                <a:spcPts val="600"/>
              </a:spcBef>
            </a:pP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Punktem wyjścia do pogłębionych analiz problemu jest w tym przypadku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sprzeczność czy niezgodność krótkoterminowych celów </a:t>
            </a: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realizowanych przez partnerów: jednemu z nich – zazwyczaj kobiecie – bardziej zależy na tym, by dana praca była wykonana (często w określonym czasie), np. żeby mieszkanie było czyste, a naczynia umyte, niż na tym, by podzielić się tą pracą zgodnie z preferencjami równości czy sprawiedliwości. </a:t>
            </a:r>
          </a:p>
          <a:p>
            <a:pPr>
              <a:spcBef>
                <a:spcPts val="600"/>
              </a:spcBef>
            </a:pP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Różnica w motywacji może zatem sprawiać, że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osoba, w której hierarchii celów efekt pewnej pracy domowej będzie miał ważniejsze miejsce </a:t>
            </a:r>
            <a:r>
              <a:rPr lang="pl-PL" sz="1400" dirty="0">
                <a:solidFill>
                  <a:schemeClr val="accent3">
                    <a:lumMod val="50000"/>
                  </a:schemeClr>
                </a:solidFill>
              </a:rPr>
              <a:t>niż sprawiedliwość podziału tej pracy, </a:t>
            </a:r>
            <a:r>
              <a:rPr lang="pl-PL" sz="1400" b="1" dirty="0">
                <a:solidFill>
                  <a:schemeClr val="accent3">
                    <a:lumMod val="50000"/>
                  </a:schemeClr>
                </a:solidFill>
              </a:rPr>
              <a:t>będzie skłonna wykonywać więcej obowiązków.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506BAD1-2C3C-126B-D068-9AD68951D75F}"/>
              </a:ext>
            </a:extLst>
          </p:cNvPr>
          <p:cNvSpPr txBox="1"/>
          <p:nvPr/>
        </p:nvSpPr>
        <p:spPr>
          <a:xfrm>
            <a:off x="696981" y="399535"/>
            <a:ext cx="833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PODZIAŁ OBOWIĄZKÓW DOMOWYCH</a:t>
            </a:r>
          </a:p>
        </p:txBody>
      </p:sp>
    </p:spTree>
    <p:extLst>
      <p:ext uri="{BB962C8B-B14F-4D97-AF65-F5344CB8AC3E}">
        <p14:creationId xmlns:p14="http://schemas.microsoft.com/office/powerpoint/2010/main" val="7557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400B-3E4E-0FAF-8DC6-86F5C72BE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47EF38C3-A24F-65B8-9AB1-F13F1131B9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150492"/>
            <a:ext cx="10822114" cy="920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7030A0"/>
                </a:solidFill>
                <a:latin typeface="Fira Sans" panose="020B0503050000020004" pitchFamily="34" charset="0"/>
              </a:rPr>
              <a:t>RAPORT KOBIETY NA RYNKU PRACY</a:t>
            </a:r>
          </a:p>
        </p:txBody>
      </p:sp>
      <p:pic>
        <p:nvPicPr>
          <p:cNvPr id="4" name="Obraz 3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F035701A-D884-3136-2BFA-59CCB752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1" y="1413043"/>
            <a:ext cx="5664620" cy="4031913"/>
          </a:xfrm>
          <a:prstGeom prst="rect">
            <a:avLst/>
          </a:prstGeom>
        </p:spPr>
      </p:pic>
      <p:sp>
        <p:nvSpPr>
          <p:cNvPr id="19" name="Prostokąt zaokrąglony 18">
            <a:extLst>
              <a:ext uri="{FF2B5EF4-FFF2-40B4-BE49-F238E27FC236}">
                <a16:creationId xmlns:a16="http://schemas.microsoft.com/office/drawing/2014/main" id="{B2CDA3D8-E66C-7EBE-18E6-EC068E9E76FF}"/>
              </a:ext>
            </a:extLst>
          </p:cNvPr>
          <p:cNvSpPr/>
          <p:nvPr/>
        </p:nvSpPr>
        <p:spPr>
          <a:xfrm>
            <a:off x="6858000" y="1638300"/>
            <a:ext cx="4546600" cy="36703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002060"/>
                </a:solidFill>
              </a:rPr>
              <a:t>Badanie trwało od marca do maja 2025 r.</a:t>
            </a:r>
          </a:p>
          <a:p>
            <a:pPr algn="ctr"/>
            <a:r>
              <a:rPr lang="pl-PL" dirty="0">
                <a:solidFill>
                  <a:srgbClr val="002060"/>
                </a:solidFill>
              </a:rPr>
              <a:t>Przebadano 1 500 specjalistek                            i specjalistów, w tym 850 przedstawicieli pracodawców.</a:t>
            </a:r>
          </a:p>
        </p:txBody>
      </p:sp>
    </p:spTree>
    <p:extLst>
      <p:ext uri="{BB962C8B-B14F-4D97-AF65-F5344CB8AC3E}">
        <p14:creationId xmlns:p14="http://schemas.microsoft.com/office/powerpoint/2010/main" val="24418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3C0CD7A-A02B-1057-40E3-58CCBBF03F85}"/>
              </a:ext>
            </a:extLst>
          </p:cNvPr>
          <p:cNvCxnSpPr>
            <a:cxnSpLocks/>
          </p:cNvCxnSpPr>
          <p:nvPr/>
        </p:nvCxnSpPr>
        <p:spPr>
          <a:xfrm>
            <a:off x="2597544" y="2257678"/>
            <a:ext cx="2346690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C3D56B3-1A80-BB2A-45F7-36DD611E975D}"/>
              </a:ext>
            </a:extLst>
          </p:cNvPr>
          <p:cNvCxnSpPr>
            <a:cxnSpLocks/>
          </p:cNvCxnSpPr>
          <p:nvPr/>
        </p:nvCxnSpPr>
        <p:spPr>
          <a:xfrm>
            <a:off x="5696793" y="2257678"/>
            <a:ext cx="2613728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rostokąt 17">
            <a:extLst>
              <a:ext uri="{FF2B5EF4-FFF2-40B4-BE49-F238E27FC236}">
                <a16:creationId xmlns:a16="http://schemas.microsoft.com/office/drawing/2014/main" id="{4CC1357D-F8F9-FB8C-28C8-E356D446BB77}"/>
              </a:ext>
            </a:extLst>
          </p:cNvPr>
          <p:cNvSpPr/>
          <p:nvPr/>
        </p:nvSpPr>
        <p:spPr>
          <a:xfrm>
            <a:off x="307793" y="356531"/>
            <a:ext cx="7143745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CHARAKTERYSTYKA DEMOGRAFICZNA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54B79BB5-31F8-D89C-4A32-0C17A701B2EC}"/>
              </a:ext>
            </a:extLst>
          </p:cNvPr>
          <p:cNvSpPr txBox="1"/>
          <p:nvPr/>
        </p:nvSpPr>
        <p:spPr>
          <a:xfrm>
            <a:off x="9193795" y="1743337"/>
            <a:ext cx="215217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628947"/>
                </a:solidFill>
              </a:rPr>
              <a:t>51,5%</a:t>
            </a:r>
          </a:p>
          <a:p>
            <a:pPr algn="ctr"/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ogółu ludności województwa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7B6F2DF4-3B2E-2BA2-2AC4-D1BE5ED93C51}"/>
              </a:ext>
            </a:extLst>
          </p:cNvPr>
          <p:cNvSpPr txBox="1"/>
          <p:nvPr/>
        </p:nvSpPr>
        <p:spPr>
          <a:xfrm>
            <a:off x="9438467" y="3169389"/>
            <a:ext cx="172255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628947"/>
                </a:solidFill>
              </a:rPr>
              <a:t>36,5%</a:t>
            </a:r>
          </a:p>
          <a:p>
            <a:pPr algn="ctr"/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zamieszkuje  </a:t>
            </a:r>
          </a:p>
          <a:p>
            <a:pPr algn="ctr"/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na wsi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506C660E-3DEC-F910-DE7C-A7432D974C55}"/>
              </a:ext>
            </a:extLst>
          </p:cNvPr>
          <p:cNvSpPr txBox="1"/>
          <p:nvPr/>
        </p:nvSpPr>
        <p:spPr>
          <a:xfrm>
            <a:off x="9570349" y="4574677"/>
            <a:ext cx="16362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628947"/>
                </a:solidFill>
              </a:rPr>
              <a:t>33,0%</a:t>
            </a:r>
          </a:p>
          <a:p>
            <a:pPr algn="ctr"/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mieszka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Trójmieście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DAA8B3B6-24CF-CA0D-CA3C-45F1E3754F7C}"/>
              </a:ext>
            </a:extLst>
          </p:cNvPr>
          <p:cNvSpPr/>
          <p:nvPr/>
        </p:nvSpPr>
        <p:spPr>
          <a:xfrm>
            <a:off x="2485574" y="4426802"/>
            <a:ext cx="1378002" cy="979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b="1" dirty="0">
                <a:solidFill>
                  <a:srgbClr val="628947"/>
                </a:solidFill>
              </a:rPr>
              <a:t>106 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 na 100 mężczyzn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0870CE6-C7DC-F489-442D-D95CAC622BFB}"/>
              </a:ext>
            </a:extLst>
          </p:cNvPr>
          <p:cNvSpPr txBox="1"/>
          <p:nvPr/>
        </p:nvSpPr>
        <p:spPr>
          <a:xfrm>
            <a:off x="10425792" y="6154518"/>
            <a:ext cx="1378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2">
                    <a:lumMod val="50000"/>
                  </a:schemeClr>
                </a:solidFill>
              </a:rPr>
              <a:t>BDL, GUS</a:t>
            </a:r>
          </a:p>
        </p:txBody>
      </p:sp>
      <p:grpSp>
        <p:nvGrpSpPr>
          <p:cNvPr id="27" name="Grupa 26">
            <a:extLst>
              <a:ext uri="{FF2B5EF4-FFF2-40B4-BE49-F238E27FC236}">
                <a16:creationId xmlns:a16="http://schemas.microsoft.com/office/drawing/2014/main" id="{BB6323A5-FD7B-CA02-A3B0-B1E143B00100}"/>
              </a:ext>
            </a:extLst>
          </p:cNvPr>
          <p:cNvGrpSpPr/>
          <p:nvPr/>
        </p:nvGrpSpPr>
        <p:grpSpPr>
          <a:xfrm>
            <a:off x="270468" y="4115310"/>
            <a:ext cx="2615143" cy="1301631"/>
            <a:chOff x="345116" y="4311255"/>
            <a:chExt cx="2615143" cy="1301631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F0FFE3CB-1FF5-611E-9104-82E7A79B02B8}"/>
                </a:ext>
              </a:extLst>
            </p:cNvPr>
            <p:cNvSpPr/>
            <p:nvPr/>
          </p:nvSpPr>
          <p:spPr>
            <a:xfrm>
              <a:off x="1857944" y="5284649"/>
              <a:ext cx="505862" cy="328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>
                  <a:solidFill>
                    <a:srgbClr val="628947"/>
                  </a:solidFill>
                </a:rPr>
                <a:t>142</a:t>
              </a:r>
            </a:p>
          </p:txBody>
        </p:sp>
        <p:grpSp>
          <p:nvGrpSpPr>
            <p:cNvPr id="2" name="Grupa 1">
              <a:extLst>
                <a:ext uri="{FF2B5EF4-FFF2-40B4-BE49-F238E27FC236}">
                  <a16:creationId xmlns:a16="http://schemas.microsoft.com/office/drawing/2014/main" id="{83F78B82-1756-0D81-4548-E7E890038106}"/>
                </a:ext>
              </a:extLst>
            </p:cNvPr>
            <p:cNvGrpSpPr/>
            <p:nvPr/>
          </p:nvGrpSpPr>
          <p:grpSpPr>
            <a:xfrm>
              <a:off x="345116" y="4311255"/>
              <a:ext cx="2615143" cy="1292605"/>
              <a:chOff x="9239775" y="4681651"/>
              <a:chExt cx="2808189" cy="1280609"/>
            </a:xfrm>
          </p:grpSpPr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57036399-CFB4-34A4-1EFB-707DCDBF02AA}"/>
                  </a:ext>
                </a:extLst>
              </p:cNvPr>
              <p:cNvSpPr/>
              <p:nvPr/>
            </p:nvSpPr>
            <p:spPr>
              <a:xfrm>
                <a:off x="9330611" y="4986236"/>
                <a:ext cx="1495952" cy="30103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dirty="0">
                    <a:solidFill>
                      <a:srgbClr val="628947"/>
                    </a:solidFill>
                  </a:rPr>
                  <a:t>0 - 14 lat</a:t>
                </a:r>
              </a:p>
            </p:txBody>
          </p:sp>
          <p:sp>
            <p:nvSpPr>
              <p:cNvPr id="6" name="Prostokąt 5">
                <a:extLst>
                  <a:ext uri="{FF2B5EF4-FFF2-40B4-BE49-F238E27FC236}">
                    <a16:creationId xmlns:a16="http://schemas.microsoft.com/office/drawing/2014/main" id="{7C7FEA37-C6CF-B853-A8EE-E42E818C65D8}"/>
                  </a:ext>
                </a:extLst>
              </p:cNvPr>
              <p:cNvSpPr/>
              <p:nvPr/>
            </p:nvSpPr>
            <p:spPr>
              <a:xfrm>
                <a:off x="10858804" y="4986237"/>
                <a:ext cx="543204" cy="301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dirty="0">
                    <a:solidFill>
                      <a:srgbClr val="628947"/>
                    </a:solidFill>
                  </a:rPr>
                  <a:t>95</a:t>
                </a:r>
              </a:p>
            </p:txBody>
          </p:sp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B9B2EFF6-669E-545E-FAFA-332602E2EFC7}"/>
                  </a:ext>
                </a:extLst>
              </p:cNvPr>
              <p:cNvSpPr/>
              <p:nvPr/>
            </p:nvSpPr>
            <p:spPr>
              <a:xfrm>
                <a:off x="9330611" y="5308519"/>
                <a:ext cx="1495951" cy="31624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dirty="0">
                    <a:solidFill>
                      <a:srgbClr val="628947"/>
                    </a:solidFill>
                  </a:rPr>
                  <a:t>15 – 64 lat</a:t>
                </a:r>
              </a:p>
            </p:txBody>
          </p:sp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416E974A-35D5-9963-7F6C-B52F2851A9B3}"/>
                  </a:ext>
                </a:extLst>
              </p:cNvPr>
              <p:cNvSpPr/>
              <p:nvPr/>
            </p:nvSpPr>
            <p:spPr>
              <a:xfrm>
                <a:off x="10862870" y="5308443"/>
                <a:ext cx="543204" cy="3010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dirty="0">
                    <a:solidFill>
                      <a:srgbClr val="628947"/>
                    </a:solidFill>
                  </a:rPr>
                  <a:t>100</a:t>
                </a:r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5B3CC370-2603-D13C-195B-91FE6A0A8859}"/>
                  </a:ext>
                </a:extLst>
              </p:cNvPr>
              <p:cNvSpPr/>
              <p:nvPr/>
            </p:nvSpPr>
            <p:spPr>
              <a:xfrm>
                <a:off x="9330612" y="5646011"/>
                <a:ext cx="1495950" cy="31624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1400" dirty="0">
                    <a:solidFill>
                      <a:srgbClr val="628947"/>
                    </a:solidFill>
                  </a:rPr>
                  <a:t>64 lat i więcej</a:t>
                </a:r>
              </a:p>
            </p:txBody>
          </p:sp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8EAAE642-FE96-59EC-F9CF-14E90268CA00}"/>
                  </a:ext>
                </a:extLst>
              </p:cNvPr>
              <p:cNvSpPr txBox="1"/>
              <p:nvPr/>
            </p:nvSpPr>
            <p:spPr>
              <a:xfrm>
                <a:off x="9239775" y="4681651"/>
                <a:ext cx="2808189" cy="3049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1400" dirty="0">
                    <a:solidFill>
                      <a:srgbClr val="628947"/>
                    </a:solidFill>
                  </a:rPr>
                  <a:t>Wskaźnik feminizacji wg wieku</a:t>
                </a:r>
              </a:p>
            </p:txBody>
          </p:sp>
        </p:grp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AC69022-9EF1-6DFA-1224-F1AF3CFA8351}"/>
              </a:ext>
            </a:extLst>
          </p:cNvPr>
          <p:cNvGrpSpPr/>
          <p:nvPr/>
        </p:nvGrpSpPr>
        <p:grpSpPr>
          <a:xfrm>
            <a:off x="4014044" y="1919475"/>
            <a:ext cx="4888536" cy="3607770"/>
            <a:chOff x="2880804" y="1271121"/>
            <a:chExt cx="4888536" cy="3607770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41CB19DA-ACEA-0F13-D9C1-BB15EC4943F2}"/>
                </a:ext>
              </a:extLst>
            </p:cNvPr>
            <p:cNvSpPr/>
            <p:nvPr/>
          </p:nvSpPr>
          <p:spPr>
            <a:xfrm>
              <a:off x="3640325" y="1586204"/>
              <a:ext cx="3100044" cy="30141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200" b="1" dirty="0">
                  <a:solidFill>
                    <a:srgbClr val="628947"/>
                  </a:solidFill>
                </a:rPr>
                <a:t>1 213,9 tys.</a:t>
              </a:r>
              <a:endParaRPr lang="pl-PL" sz="3200" dirty="0">
                <a:solidFill>
                  <a:srgbClr val="628947"/>
                </a:solidFill>
              </a:endParaRPr>
            </a:p>
            <a:p>
              <a:pPr algn="ctr"/>
              <a:r>
                <a:rPr lang="pl-PL" b="1" dirty="0">
                  <a:solidFill>
                    <a:schemeClr val="accent2">
                      <a:lumMod val="50000"/>
                    </a:schemeClr>
                  </a:solidFill>
                </a:rPr>
                <a:t>POMORZANEK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96A3CC05-0A7E-544B-B6F1-BAF8A74071A7}"/>
                </a:ext>
              </a:extLst>
            </p:cNvPr>
            <p:cNvSpPr txBox="1"/>
            <p:nvPr/>
          </p:nvSpPr>
          <p:spPr>
            <a:xfrm>
              <a:off x="3209025" y="3245848"/>
              <a:ext cx="27778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l-PL" dirty="0">
                <a:solidFill>
                  <a:srgbClr val="628947"/>
                </a:solidFill>
              </a:endParaRPr>
            </a:p>
          </p:txBody>
        </p:sp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B6F320C4-4733-9953-1280-4750CC0C9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0804" y="1442507"/>
              <a:ext cx="1468128" cy="3232494"/>
            </a:xfrm>
            <a:prstGeom prst="rect">
              <a:avLst/>
            </a:prstGeom>
          </p:spPr>
        </p:pic>
        <p:pic>
          <p:nvPicPr>
            <p:cNvPr id="36" name="Obraz 35">
              <a:extLst>
                <a:ext uri="{FF2B5EF4-FFF2-40B4-BE49-F238E27FC236}">
                  <a16:creationId xmlns:a16="http://schemas.microsoft.com/office/drawing/2014/main" id="{01DE09EC-90F6-BF77-8C83-5D6917B8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30769" y="1271121"/>
              <a:ext cx="1638571" cy="3607770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C8968E1E-2BA9-0879-CAFA-98F3D313D52E}"/>
                </a:ext>
              </a:extLst>
            </p:cNvPr>
            <p:cNvSpPr txBox="1"/>
            <p:nvPr/>
          </p:nvSpPr>
          <p:spPr>
            <a:xfrm>
              <a:off x="4803783" y="3467854"/>
              <a:ext cx="1649986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bg1"/>
                  </a:solidFill>
                </a:rPr>
                <a:t>I półrocze 2025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61555A87-6902-AB05-B231-4951D770D463}"/>
              </a:ext>
            </a:extLst>
          </p:cNvPr>
          <p:cNvGrpSpPr/>
          <p:nvPr/>
        </p:nvGrpSpPr>
        <p:grpSpPr>
          <a:xfrm>
            <a:off x="723827" y="2174163"/>
            <a:ext cx="2161785" cy="1291858"/>
            <a:chOff x="732771" y="4355911"/>
            <a:chExt cx="2161785" cy="1291858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B9C70003-530C-E535-8DF1-F7B911A772E3}"/>
                </a:ext>
              </a:extLst>
            </p:cNvPr>
            <p:cNvSpPr txBox="1"/>
            <p:nvPr/>
          </p:nvSpPr>
          <p:spPr>
            <a:xfrm>
              <a:off x="732771" y="4355911"/>
              <a:ext cx="71786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2023</a:t>
              </a:r>
            </a:p>
          </p:txBody>
        </p:sp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972F8E54-53C5-679A-25F5-BD21AB0EE26A}"/>
                </a:ext>
              </a:extLst>
            </p:cNvPr>
            <p:cNvSpPr txBox="1"/>
            <p:nvPr/>
          </p:nvSpPr>
          <p:spPr>
            <a:xfrm>
              <a:off x="732771" y="4798705"/>
              <a:ext cx="71786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2020</a:t>
              </a:r>
            </a:p>
          </p:txBody>
        </p:sp>
        <p:sp>
          <p:nvSpPr>
            <p:cNvPr id="16" name="pole tekstowe 15">
              <a:extLst>
                <a:ext uri="{FF2B5EF4-FFF2-40B4-BE49-F238E27FC236}">
                  <a16:creationId xmlns:a16="http://schemas.microsoft.com/office/drawing/2014/main" id="{62FF9FFD-B43E-97BB-831D-EF8F4ACA3326}"/>
                </a:ext>
              </a:extLst>
            </p:cNvPr>
            <p:cNvSpPr txBox="1"/>
            <p:nvPr/>
          </p:nvSpPr>
          <p:spPr>
            <a:xfrm>
              <a:off x="1521627" y="4356377"/>
              <a:ext cx="137292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1 213,8 tys.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63A73652-838B-2147-C11C-7116518C3A04}"/>
                </a:ext>
              </a:extLst>
            </p:cNvPr>
            <p:cNvSpPr txBox="1"/>
            <p:nvPr/>
          </p:nvSpPr>
          <p:spPr>
            <a:xfrm>
              <a:off x="1514192" y="4814852"/>
              <a:ext cx="138036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1 211,2 tys.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664C14AD-09EB-F51E-BF2B-646FB621821E}"/>
                </a:ext>
              </a:extLst>
            </p:cNvPr>
            <p:cNvSpPr txBox="1"/>
            <p:nvPr/>
          </p:nvSpPr>
          <p:spPr>
            <a:xfrm>
              <a:off x="732771" y="5241499"/>
              <a:ext cx="717866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2015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9DD3CA08-D7F8-F64D-6C8F-73C7833257A3}"/>
                </a:ext>
              </a:extLst>
            </p:cNvPr>
            <p:cNvSpPr txBox="1"/>
            <p:nvPr/>
          </p:nvSpPr>
          <p:spPr>
            <a:xfrm>
              <a:off x="1525119" y="5247659"/>
              <a:ext cx="136943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24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rgbClr val="628947"/>
                  </a:solidFill>
                </a:rPr>
                <a:t>1 183,0 tys.</a:t>
              </a:r>
            </a:p>
          </p:txBody>
        </p:sp>
      </p:grpSp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B6F4FA04-1BDF-E1CD-2209-F5EAED098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380786"/>
              </p:ext>
            </p:extLst>
          </p:nvPr>
        </p:nvGraphicFramePr>
        <p:xfrm>
          <a:off x="796826" y="1420342"/>
          <a:ext cx="1761418" cy="68008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61418">
                  <a:extLst>
                    <a:ext uri="{9D8B030D-6E8A-4147-A177-3AD203B41FA5}">
                      <a16:colId xmlns:a16="http://schemas.microsoft.com/office/drawing/2014/main" val="38166350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628947"/>
                          </a:solidFill>
                        </a:rPr>
                        <a:t>Prognoza 2060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446810"/>
                  </a:ext>
                </a:extLst>
              </a:tr>
              <a:tr h="9300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2000" b="0" i="0" u="none" strike="noStrike" dirty="0">
                          <a:solidFill>
                            <a:srgbClr val="628947"/>
                          </a:solidFill>
                          <a:effectLst/>
                          <a:latin typeface="Calibri" panose="020F0502020204030204" pitchFamily="34" charset="0"/>
                        </a:rPr>
                        <a:t>1 132,5 tys.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476982"/>
                  </a:ext>
                </a:extLst>
              </a:tr>
            </a:tbl>
          </a:graphicData>
        </a:graphic>
      </p:graphicFrame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7E606F2-1214-0317-2721-19701AC60AFB}"/>
              </a:ext>
            </a:extLst>
          </p:cNvPr>
          <p:cNvCxnSpPr/>
          <p:nvPr/>
        </p:nvCxnSpPr>
        <p:spPr>
          <a:xfrm flipV="1">
            <a:off x="3035794" y="2146170"/>
            <a:ext cx="0" cy="1282830"/>
          </a:xfrm>
          <a:prstGeom prst="straightConnector1">
            <a:avLst/>
          </a:prstGeom>
          <a:ln>
            <a:solidFill>
              <a:srgbClr val="6289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9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257F-6DF6-EA7A-7805-264C71A06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EA473368-409D-A465-8356-37D2949409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8518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PRZESZKODY ZWIĄZANE Z WYCHOWANIEM DZIECI</a:t>
            </a:r>
          </a:p>
        </p:txBody>
      </p:sp>
      <p:pic>
        <p:nvPicPr>
          <p:cNvPr id="3" name="Obraz 2" descr="Obraz zawierający tekst, zrzut ekranu, krąg, Czcionka&#10;&#10;Zawartość wygenerowana przez AI może być niepoprawna.">
            <a:extLst>
              <a:ext uri="{FF2B5EF4-FFF2-40B4-BE49-F238E27FC236}">
                <a16:creationId xmlns:a16="http://schemas.microsoft.com/office/drawing/2014/main" id="{C54E3BCD-50DC-4A09-846A-E41F7EADC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8" y="1422400"/>
            <a:ext cx="4317772" cy="4457700"/>
          </a:xfrm>
          <a:prstGeom prst="rect">
            <a:avLst/>
          </a:prstGeom>
        </p:spPr>
      </p:pic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49685A43-2FB2-6991-FC11-52F92E5CD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34" y="1422400"/>
            <a:ext cx="4356866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CC644-1BAD-588F-DE7B-9274C76D6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97C2EE2B-075C-6AEA-F64A-2440C36334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SATYSFAKCJA W KARIERZE I ASPIRACJE</a:t>
            </a:r>
          </a:p>
        </p:txBody>
      </p:sp>
      <p:pic>
        <p:nvPicPr>
          <p:cNvPr id="5" name="Obraz 4" descr="Obraz zawierający tekst, oprogramowanie, numer, Czcionka&#10;&#10;Zawartość wygenerowana przez AI może być niepoprawna.">
            <a:extLst>
              <a:ext uri="{FF2B5EF4-FFF2-40B4-BE49-F238E27FC236}">
                <a16:creationId xmlns:a16="http://schemas.microsoft.com/office/drawing/2014/main" id="{BB74550C-BEAD-1DDA-5381-ABBBF5AB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02" y="1422400"/>
            <a:ext cx="8516912" cy="45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C859-385F-77AC-4089-3130D280B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1167700B-4E62-7717-3EAE-C69738654C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ZMIANA PRACY</a:t>
            </a:r>
          </a:p>
        </p:txBody>
      </p:sp>
      <p:pic>
        <p:nvPicPr>
          <p:cNvPr id="7" name="Obraz 6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C7E37A3F-9A64-52D2-21EF-325D8AD85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95" y="1341603"/>
            <a:ext cx="4092205" cy="5194300"/>
          </a:xfrm>
          <a:prstGeom prst="rect">
            <a:avLst/>
          </a:prstGeom>
        </p:spPr>
      </p:pic>
      <p:pic>
        <p:nvPicPr>
          <p:cNvPr id="10" name="Obraz 9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0D0705DE-B79D-80C0-AE50-27657E5B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00" y="2565537"/>
            <a:ext cx="3860800" cy="270608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8AFE42E-C680-E2BD-FA0C-D137787FCEF9}"/>
              </a:ext>
            </a:extLst>
          </p:cNvPr>
          <p:cNvSpPr/>
          <p:nvPr/>
        </p:nvSpPr>
        <p:spPr>
          <a:xfrm>
            <a:off x="1003300" y="1549400"/>
            <a:ext cx="4406900" cy="533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Co druga kobieta wskazała w badaniu, </a:t>
            </a:r>
          </a:p>
          <a:p>
            <a:pPr algn="ctr"/>
            <a:r>
              <a:rPr lang="pl-PL" dirty="0"/>
              <a:t>że rozważała zmianę pracy </a:t>
            </a:r>
          </a:p>
        </p:txBody>
      </p:sp>
    </p:spTree>
    <p:extLst>
      <p:ext uri="{BB962C8B-B14F-4D97-AF65-F5344CB8AC3E}">
        <p14:creationId xmlns:p14="http://schemas.microsoft.com/office/powerpoint/2010/main" val="24898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F1106-B732-0B26-0ED3-897285779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8">
            <a:extLst>
              <a:ext uri="{FF2B5EF4-FFF2-40B4-BE49-F238E27FC236}">
                <a16:creationId xmlns:a16="http://schemas.microsoft.com/office/drawing/2014/main" id="{F8607572-9DC7-B5F3-4B12-4725741D7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RÓWNOŚĆ SZANS NA AWANS I WYNAGRODZENIE</a:t>
            </a:r>
          </a:p>
        </p:txBody>
      </p:sp>
      <p:pic>
        <p:nvPicPr>
          <p:cNvPr id="6" name="Obraz 5" descr="Obraz zawierający zrzut ekranu, tekst, krąg, diagram&#10;&#10;Zawartość wygenerowana przez AI może być niepoprawna.">
            <a:extLst>
              <a:ext uri="{FF2B5EF4-FFF2-40B4-BE49-F238E27FC236}">
                <a16:creationId xmlns:a16="http://schemas.microsoft.com/office/drawing/2014/main" id="{5CDC79DA-4F3B-5436-1EB0-EED001C9C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13" y="1494843"/>
            <a:ext cx="8333494" cy="34925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C4317BB-D5EB-98BD-0F41-9036AE3D3497}"/>
              </a:ext>
            </a:extLst>
          </p:cNvPr>
          <p:cNvSpPr txBox="1"/>
          <p:nvPr/>
        </p:nvSpPr>
        <p:spPr>
          <a:xfrm>
            <a:off x="673201" y="3087900"/>
            <a:ext cx="46261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Spada odsetek osób przekonanych o równości szans na awans i sprawiedliwe wynagrodzenie</a:t>
            </a:r>
            <a:r>
              <a:rPr lang="pl-PL" dirty="0"/>
              <a:t>. Jest to trend dotyczący zarówno odpowiedzi kobiet, jak i mężczyzn.</a:t>
            </a:r>
          </a:p>
          <a:p>
            <a:endParaRPr lang="pl-PL" dirty="0"/>
          </a:p>
          <a:p>
            <a:r>
              <a:rPr lang="pl-PL" dirty="0"/>
              <a:t>Wciąż jednak widać ogromne dysproporcje pomiędzy opiniami – </a:t>
            </a:r>
            <a:r>
              <a:rPr lang="pl-PL" b="1" dirty="0"/>
              <a:t>kobiety są dwa razy częściej od mężczyzn przekonane o braku równości </a:t>
            </a:r>
            <a:r>
              <a:rPr lang="pl-PL" dirty="0"/>
              <a:t>szans na rynku pracy.</a:t>
            </a:r>
          </a:p>
        </p:txBody>
      </p:sp>
    </p:spTree>
    <p:extLst>
      <p:ext uri="{BB962C8B-B14F-4D97-AF65-F5344CB8AC3E}">
        <p14:creationId xmlns:p14="http://schemas.microsoft.com/office/powerpoint/2010/main" val="34182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A3522-1C97-832F-B8AD-B04ABD249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C4FD68A-B804-B65E-9396-49D94BFB5B16}"/>
              </a:ext>
            </a:extLst>
          </p:cNvPr>
          <p:cNvGrpSpPr/>
          <p:nvPr/>
        </p:nvGrpSpPr>
        <p:grpSpPr>
          <a:xfrm>
            <a:off x="2207939" y="2786148"/>
            <a:ext cx="6416349" cy="1292917"/>
            <a:chOff x="2233129" y="3018685"/>
            <a:chExt cx="6416349" cy="1357969"/>
          </a:xfrm>
        </p:grpSpPr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8DAA5AF8-316C-57B9-3C87-2435661182E5}"/>
                </a:ext>
              </a:extLst>
            </p:cNvPr>
            <p:cNvSpPr txBox="1"/>
            <p:nvPr/>
          </p:nvSpPr>
          <p:spPr>
            <a:xfrm>
              <a:off x="4632538" y="3207411"/>
              <a:ext cx="1828800" cy="369332"/>
            </a:xfrm>
            <a:prstGeom prst="rect">
              <a:avLst/>
            </a:prstGeom>
            <a:solidFill>
              <a:srgbClr val="628947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l-PL" b="1" dirty="0">
                  <a:solidFill>
                    <a:schemeClr val="bg1"/>
                  </a:solidFill>
                </a:rPr>
                <a:t>8 438,1 zł</a:t>
              </a: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886D6E24-73F0-E63C-CDF6-7481159F1F22}"/>
                </a:ext>
              </a:extLst>
            </p:cNvPr>
            <p:cNvSpPr txBox="1"/>
            <p:nvPr/>
          </p:nvSpPr>
          <p:spPr>
            <a:xfrm>
              <a:off x="6596742" y="3221030"/>
              <a:ext cx="2052736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pl-PL" b="1" dirty="0">
                  <a:solidFill>
                    <a:schemeClr val="bg1"/>
                  </a:solidFill>
                </a:rPr>
                <a:t>9 483,9 zł</a:t>
              </a:r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8BE15DE1-E38E-A472-C23A-16DB67921E7B}"/>
                </a:ext>
              </a:extLst>
            </p:cNvPr>
            <p:cNvSpPr txBox="1"/>
            <p:nvPr/>
          </p:nvSpPr>
          <p:spPr>
            <a:xfrm>
              <a:off x="4931116" y="3783541"/>
              <a:ext cx="1530222" cy="369332"/>
            </a:xfrm>
            <a:prstGeom prst="rect">
              <a:avLst/>
            </a:prstGeom>
            <a:solidFill>
              <a:srgbClr val="628947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l-PL" b="1" dirty="0">
                  <a:solidFill>
                    <a:schemeClr val="bg1"/>
                  </a:solidFill>
                </a:rPr>
                <a:t>7 145,7 zł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3F949623-7105-1080-92AB-23F8548C6F84}"/>
                </a:ext>
              </a:extLst>
            </p:cNvPr>
            <p:cNvSpPr txBox="1"/>
            <p:nvPr/>
          </p:nvSpPr>
          <p:spPr>
            <a:xfrm>
              <a:off x="6596742" y="3776200"/>
              <a:ext cx="1660850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pl-PL" b="1" dirty="0">
                  <a:solidFill>
                    <a:schemeClr val="bg1"/>
                  </a:solidFill>
                </a:rPr>
                <a:t>7 698,7 zł</a:t>
              </a:r>
            </a:p>
          </p:txBody>
        </p:sp>
        <p:pic>
          <p:nvPicPr>
            <p:cNvPr id="19" name="Obraz 18" descr="Obraz zawierający tekst, Czcionka, zrzut ekranu, linia&#10;&#10;Zawartość wygenerowana przez AI może być niepoprawna.">
              <a:extLst>
                <a:ext uri="{FF2B5EF4-FFF2-40B4-BE49-F238E27FC236}">
                  <a16:creationId xmlns:a16="http://schemas.microsoft.com/office/drawing/2014/main" id="{22575F86-E027-E41B-C789-43DFDE81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129" y="3018685"/>
              <a:ext cx="2562583" cy="1357969"/>
            </a:xfrm>
            <a:prstGeom prst="rect">
              <a:avLst/>
            </a:prstGeom>
          </p:spPr>
        </p:pic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1722BE4E-AC3E-AC3D-F418-072F01B223B1}"/>
              </a:ext>
            </a:extLst>
          </p:cNvPr>
          <p:cNvSpPr txBox="1"/>
          <p:nvPr/>
        </p:nvSpPr>
        <p:spPr>
          <a:xfrm>
            <a:off x="572461" y="391099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LUKA WYNAGRODZEŃ</a:t>
            </a: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DFB7EE4A-FDB1-6DD8-3E01-1D519608478A}"/>
              </a:ext>
            </a:extLst>
          </p:cNvPr>
          <p:cNvGrpSpPr/>
          <p:nvPr/>
        </p:nvGrpSpPr>
        <p:grpSpPr>
          <a:xfrm>
            <a:off x="2207939" y="4363609"/>
            <a:ext cx="6579523" cy="1292917"/>
            <a:chOff x="2069955" y="3154499"/>
            <a:chExt cx="6579523" cy="1357969"/>
          </a:xfrm>
        </p:grpSpPr>
        <p:sp>
          <p:nvSpPr>
            <p:cNvPr id="31" name="pole tekstowe 30">
              <a:extLst>
                <a:ext uri="{FF2B5EF4-FFF2-40B4-BE49-F238E27FC236}">
                  <a16:creationId xmlns:a16="http://schemas.microsoft.com/office/drawing/2014/main" id="{879C2BD3-B7A6-5131-F2D9-0399A89D0252}"/>
                </a:ext>
              </a:extLst>
            </p:cNvPr>
            <p:cNvSpPr txBox="1"/>
            <p:nvPr/>
          </p:nvSpPr>
          <p:spPr>
            <a:xfrm>
              <a:off x="4700240" y="3285468"/>
              <a:ext cx="1828800" cy="387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l-PL" b="1" dirty="0">
                  <a:solidFill>
                    <a:srgbClr val="628947"/>
                  </a:solidFill>
                </a:rPr>
                <a:t>7 758,4 zł</a:t>
              </a:r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8E63B2D4-B5F5-0159-BFDA-BA4113013EBD}"/>
                </a:ext>
              </a:extLst>
            </p:cNvPr>
            <p:cNvSpPr txBox="1"/>
            <p:nvPr/>
          </p:nvSpPr>
          <p:spPr>
            <a:xfrm>
              <a:off x="6596742" y="3285468"/>
              <a:ext cx="2052736" cy="387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8 891,2 zł</a:t>
              </a:r>
            </a:p>
          </p:txBody>
        </p:sp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A7AD09A3-5412-88F9-5EEA-3A658C5F9327}"/>
                </a:ext>
              </a:extLst>
            </p:cNvPr>
            <p:cNvSpPr txBox="1"/>
            <p:nvPr/>
          </p:nvSpPr>
          <p:spPr>
            <a:xfrm>
              <a:off x="4931116" y="3833484"/>
              <a:ext cx="1530222" cy="38791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pl-PL" b="1" dirty="0">
                  <a:solidFill>
                    <a:srgbClr val="628947"/>
                  </a:solidFill>
                </a:rPr>
                <a:t>6 516,0 zł</a:t>
              </a: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CAC1AE53-FE8E-FD68-5A76-D62865A04636}"/>
                </a:ext>
              </a:extLst>
            </p:cNvPr>
            <p:cNvSpPr txBox="1"/>
            <p:nvPr/>
          </p:nvSpPr>
          <p:spPr>
            <a:xfrm>
              <a:off x="6596742" y="3842596"/>
              <a:ext cx="1660850" cy="387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  <a:spcAft>
                  <a:spcPts val="1200"/>
                </a:spcAft>
              </a:pPr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7 109,9 zł</a:t>
              </a:r>
            </a:p>
          </p:txBody>
        </p:sp>
        <p:pic>
          <p:nvPicPr>
            <p:cNvPr id="35" name="Obraz 34" descr="Obraz zawierający tekst, Czcionka, zrzut ekranu, linia&#10;&#10;Zawartość wygenerowana przez AI może być niepoprawna.">
              <a:extLst>
                <a:ext uri="{FF2B5EF4-FFF2-40B4-BE49-F238E27FC236}">
                  <a16:creationId xmlns:a16="http://schemas.microsoft.com/office/drawing/2014/main" id="{28C9ACDA-F816-EA9E-D978-EA57852D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955" y="3154499"/>
              <a:ext cx="2562583" cy="1357969"/>
            </a:xfrm>
            <a:prstGeom prst="rect">
              <a:avLst/>
            </a:prstGeom>
          </p:spPr>
        </p:pic>
      </p:grpSp>
      <p:sp>
        <p:nvSpPr>
          <p:cNvPr id="36" name="Prostokąt 35">
            <a:extLst>
              <a:ext uri="{FF2B5EF4-FFF2-40B4-BE49-F238E27FC236}">
                <a16:creationId xmlns:a16="http://schemas.microsoft.com/office/drawing/2014/main" id="{696E608B-6FDD-0F40-EA1B-F7AB2624319E}"/>
              </a:ext>
            </a:extLst>
          </p:cNvPr>
          <p:cNvSpPr/>
          <p:nvPr/>
        </p:nvSpPr>
        <p:spPr>
          <a:xfrm>
            <a:off x="5455767" y="3912764"/>
            <a:ext cx="2422513" cy="528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 SIERPNIU 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 R.</a:t>
            </a:r>
          </a:p>
        </p:txBody>
      </p:sp>
      <p:grpSp>
        <p:nvGrpSpPr>
          <p:cNvPr id="47" name="Grupa 46">
            <a:extLst>
              <a:ext uri="{FF2B5EF4-FFF2-40B4-BE49-F238E27FC236}">
                <a16:creationId xmlns:a16="http://schemas.microsoft.com/office/drawing/2014/main" id="{21B9BE50-2897-5B8B-1627-C30B9BBB03F4}"/>
              </a:ext>
            </a:extLst>
          </p:cNvPr>
          <p:cNvGrpSpPr/>
          <p:nvPr/>
        </p:nvGrpSpPr>
        <p:grpSpPr>
          <a:xfrm>
            <a:off x="8894874" y="2559466"/>
            <a:ext cx="1464906" cy="2805120"/>
            <a:chOff x="7479267" y="2352818"/>
            <a:chExt cx="1464906" cy="2805120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0A650B11-7988-589E-58A4-B105B0A614C2}"/>
                </a:ext>
              </a:extLst>
            </p:cNvPr>
            <p:cNvSpPr/>
            <p:nvPr/>
          </p:nvSpPr>
          <p:spPr>
            <a:xfrm>
              <a:off x="8019421" y="3320696"/>
              <a:ext cx="761393" cy="351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b="1" dirty="0">
                  <a:solidFill>
                    <a:schemeClr val="tx1"/>
                  </a:solidFill>
                </a:rPr>
                <a:t>7,2%</a:t>
              </a:r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DAABF432-F549-098C-0612-ACEB8D605017}"/>
                </a:ext>
              </a:extLst>
            </p:cNvPr>
            <p:cNvSpPr/>
            <p:nvPr/>
          </p:nvSpPr>
          <p:spPr>
            <a:xfrm>
              <a:off x="7896282" y="2754392"/>
              <a:ext cx="817496" cy="35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b="1" dirty="0">
                  <a:solidFill>
                    <a:schemeClr val="tx1"/>
                  </a:solidFill>
                </a:rPr>
                <a:t>11,1%</a:t>
              </a:r>
            </a:p>
          </p:txBody>
        </p:sp>
        <p:sp>
          <p:nvSpPr>
            <p:cNvPr id="37" name="Prostokąt 36">
              <a:extLst>
                <a:ext uri="{FF2B5EF4-FFF2-40B4-BE49-F238E27FC236}">
                  <a16:creationId xmlns:a16="http://schemas.microsoft.com/office/drawing/2014/main" id="{1DDFB1D5-9C8E-5F1F-2BE4-C91F9B350981}"/>
                </a:ext>
              </a:extLst>
            </p:cNvPr>
            <p:cNvSpPr/>
            <p:nvPr/>
          </p:nvSpPr>
          <p:spPr>
            <a:xfrm>
              <a:off x="7479267" y="2352818"/>
              <a:ext cx="1464906" cy="351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tx1"/>
                  </a:solidFill>
                </a:rPr>
                <a:t>RÓŻNICA</a:t>
              </a:r>
            </a:p>
          </p:txBody>
        </p:sp>
        <p:sp>
          <p:nvSpPr>
            <p:cNvPr id="38" name="Prostokąt 37">
              <a:extLst>
                <a:ext uri="{FF2B5EF4-FFF2-40B4-BE49-F238E27FC236}">
                  <a16:creationId xmlns:a16="http://schemas.microsoft.com/office/drawing/2014/main" id="{AB86DE62-A9D7-E6E6-9EA9-55A26491A148}"/>
                </a:ext>
              </a:extLst>
            </p:cNvPr>
            <p:cNvSpPr/>
            <p:nvPr/>
          </p:nvSpPr>
          <p:spPr>
            <a:xfrm>
              <a:off x="7954045" y="4247566"/>
              <a:ext cx="761394" cy="35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b="1" dirty="0">
                  <a:solidFill>
                    <a:schemeClr val="tx1"/>
                  </a:solidFill>
                </a:rPr>
                <a:t>14,6%</a:t>
              </a:r>
            </a:p>
          </p:txBody>
        </p:sp>
        <p:sp>
          <p:nvSpPr>
            <p:cNvPr id="39" name="Prostokąt 38">
              <a:extLst>
                <a:ext uri="{FF2B5EF4-FFF2-40B4-BE49-F238E27FC236}">
                  <a16:creationId xmlns:a16="http://schemas.microsoft.com/office/drawing/2014/main" id="{A92A8EC0-B983-71BF-7E3E-A71E389BC4D5}"/>
                </a:ext>
              </a:extLst>
            </p:cNvPr>
            <p:cNvSpPr/>
            <p:nvPr/>
          </p:nvSpPr>
          <p:spPr>
            <a:xfrm>
              <a:off x="8055731" y="4806298"/>
              <a:ext cx="761395" cy="35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b="1" dirty="0">
                  <a:solidFill>
                    <a:schemeClr val="tx1"/>
                  </a:solidFill>
                </a:rPr>
                <a:t>9,1%</a:t>
              </a:r>
            </a:p>
          </p:txBody>
        </p:sp>
      </p:grpSp>
      <p:grpSp>
        <p:nvGrpSpPr>
          <p:cNvPr id="41" name="Grupa 40">
            <a:extLst>
              <a:ext uri="{FF2B5EF4-FFF2-40B4-BE49-F238E27FC236}">
                <a16:creationId xmlns:a16="http://schemas.microsoft.com/office/drawing/2014/main" id="{38122FAD-FF14-FF56-0DD0-5462C566B439}"/>
              </a:ext>
            </a:extLst>
          </p:cNvPr>
          <p:cNvGrpSpPr/>
          <p:nvPr/>
        </p:nvGrpSpPr>
        <p:grpSpPr>
          <a:xfrm>
            <a:off x="655640" y="1260418"/>
            <a:ext cx="2606714" cy="855467"/>
            <a:chOff x="412367" y="1291864"/>
            <a:chExt cx="2761009" cy="855467"/>
          </a:xfrm>
        </p:grpSpPr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89D8F17B-86B5-2042-6DED-B47BC84C64C8}"/>
                </a:ext>
              </a:extLst>
            </p:cNvPr>
            <p:cNvSpPr txBox="1"/>
            <p:nvPr/>
          </p:nvSpPr>
          <p:spPr>
            <a:xfrm>
              <a:off x="412367" y="1291864"/>
              <a:ext cx="276100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"/>
              <a:r>
                <a:rPr lang="pl-PL" sz="3200" b="1" dirty="0">
                  <a:solidFill>
                    <a:schemeClr val="accent4"/>
                  </a:solidFill>
                  <a:latin typeface="Calibri" panose="020F0502020204030204" pitchFamily="34" charset="0"/>
                </a:rPr>
                <a:t>pomorskie</a:t>
              </a:r>
              <a:endParaRPr lang="pl-PL" sz="3200" b="1" i="0" u="none" strike="noStrike" dirty="0">
                <a:solidFill>
                  <a:schemeClr val="accent4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CD5E074A-C5C7-FE6E-6BA9-86B9B8F0AE84}"/>
                </a:ext>
              </a:extLst>
            </p:cNvPr>
            <p:cNvSpPr txBox="1"/>
            <p:nvPr/>
          </p:nvSpPr>
          <p:spPr>
            <a:xfrm>
              <a:off x="650760" y="1777999"/>
              <a:ext cx="2023672" cy="369332"/>
            </a:xfrm>
            <a:prstGeom prst="rect">
              <a:avLst/>
            </a:prstGeom>
            <a:solidFill>
              <a:srgbClr val="628947"/>
            </a:solidFill>
            <a:ln>
              <a:solidFill>
                <a:srgbClr val="62894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>
                  <a:solidFill>
                    <a:schemeClr val="bg1"/>
                  </a:solidFill>
                </a:rPr>
                <a:t>wynagrodzenia</a:t>
              </a:r>
            </a:p>
          </p:txBody>
        </p:sp>
      </p:grp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17B9B56A-8D61-749D-E399-EB51C6CD202D}"/>
              </a:ext>
            </a:extLst>
          </p:cNvPr>
          <p:cNvSpPr txBox="1"/>
          <p:nvPr/>
        </p:nvSpPr>
        <p:spPr>
          <a:xfrm>
            <a:off x="2902312" y="1400964"/>
            <a:ext cx="7727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/>
              <a:t>WYNAGRODZENIA BRUTTO W GOSPODARCE NARODOWEJ </a:t>
            </a:r>
          </a:p>
          <a:p>
            <a:pPr algn="ctr"/>
            <a:r>
              <a:rPr lang="pl-PL" sz="1600" b="1" dirty="0"/>
              <a:t>WG MIEJSCA ZAMIESZKANIA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0E94C67-01EB-E4CD-A4EF-21953CDFF01D}"/>
              </a:ext>
            </a:extLst>
          </p:cNvPr>
          <p:cNvSpPr txBox="1"/>
          <p:nvPr/>
        </p:nvSpPr>
        <p:spPr>
          <a:xfrm>
            <a:off x="8232680" y="6207691"/>
            <a:ext cx="3606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Wynagrodzenia w gospodarce narodowej, GUS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03019B2-6D37-AEB3-F529-C19E2EE49CEE}"/>
              </a:ext>
            </a:extLst>
          </p:cNvPr>
          <p:cNvSpPr txBox="1"/>
          <p:nvPr/>
        </p:nvSpPr>
        <p:spPr>
          <a:xfrm>
            <a:off x="504126" y="2129737"/>
            <a:ext cx="2758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628947"/>
                </a:solidFill>
              </a:rPr>
              <a:t>na podstawie danych z ZUS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67B4EA8-0720-D54A-4883-3BC38A4CE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8031" y="1970171"/>
            <a:ext cx="1388637" cy="95135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B76D8E4-4C66-5C88-7563-F856F23B0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2143" y="1955513"/>
            <a:ext cx="1155459" cy="95389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FE6B6C7-B9E0-4A1E-B88C-CF7D1CAEF070}"/>
              </a:ext>
            </a:extLst>
          </p:cNvPr>
          <p:cNvSpPr/>
          <p:nvPr/>
        </p:nvSpPr>
        <p:spPr>
          <a:xfrm>
            <a:off x="5575635" y="2538400"/>
            <a:ext cx="1904364" cy="28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 SIERPNIU 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R.</a:t>
            </a:r>
          </a:p>
        </p:txBody>
      </p:sp>
    </p:spTree>
    <p:extLst>
      <p:ext uri="{BB962C8B-B14F-4D97-AF65-F5344CB8AC3E}">
        <p14:creationId xmlns:p14="http://schemas.microsoft.com/office/powerpoint/2010/main" val="33467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726E16F8-4C92-F1E0-1F8E-41F5E2276591}"/>
              </a:ext>
            </a:extLst>
          </p:cNvPr>
          <p:cNvSpPr txBox="1"/>
          <p:nvPr/>
        </p:nvSpPr>
        <p:spPr>
          <a:xfrm>
            <a:off x="482811" y="323803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LUKA WYNAGRODZEŃ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FFC3A55F-6DA2-331A-7FC7-C72C5B368D35}"/>
              </a:ext>
            </a:extLst>
          </p:cNvPr>
          <p:cNvSpPr txBox="1"/>
          <p:nvPr/>
        </p:nvSpPr>
        <p:spPr>
          <a:xfrm>
            <a:off x="157845" y="1339033"/>
            <a:ext cx="8073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000" dirty="0"/>
              <a:t>Mediana wynagrodzeń </a:t>
            </a:r>
            <a:r>
              <a:rPr lang="pl-PL" sz="2000" b="1" dirty="0"/>
              <a:t>wg sekcji PKD w województwie pomorskim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13484B8-A38D-3F35-1CB4-42741A4298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785328"/>
              </p:ext>
            </p:extLst>
          </p:nvPr>
        </p:nvGraphicFramePr>
        <p:xfrm>
          <a:off x="354174" y="2021701"/>
          <a:ext cx="11607671" cy="3839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E916421-6EDF-FB29-DA32-B1D009DA1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21666"/>
              </p:ext>
            </p:extLst>
          </p:nvPr>
        </p:nvGraphicFramePr>
        <p:xfrm>
          <a:off x="952891" y="1830347"/>
          <a:ext cx="10801347" cy="191354"/>
        </p:xfrm>
        <a:graphic>
          <a:graphicData uri="http://schemas.openxmlformats.org/drawingml/2006/table">
            <a:tbl>
              <a:tblPr/>
              <a:tblGrid>
                <a:gridCol w="745700">
                  <a:extLst>
                    <a:ext uri="{9D8B030D-6E8A-4147-A177-3AD203B41FA5}">
                      <a16:colId xmlns:a16="http://schemas.microsoft.com/office/drawing/2014/main" val="3137324836"/>
                    </a:ext>
                  </a:extLst>
                </a:gridCol>
                <a:gridCol w="790894">
                  <a:extLst>
                    <a:ext uri="{9D8B030D-6E8A-4147-A177-3AD203B41FA5}">
                      <a16:colId xmlns:a16="http://schemas.microsoft.com/office/drawing/2014/main" val="3447947986"/>
                    </a:ext>
                  </a:extLst>
                </a:gridCol>
                <a:gridCol w="587521">
                  <a:extLst>
                    <a:ext uri="{9D8B030D-6E8A-4147-A177-3AD203B41FA5}">
                      <a16:colId xmlns:a16="http://schemas.microsoft.com/office/drawing/2014/main" val="667750893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2476128222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240512078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4168941997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675533759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822040732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552648160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2162762642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1964428427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850650283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005193361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1160119490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137926845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460421924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3350595862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2028188910"/>
                    </a:ext>
                  </a:extLst>
                </a:gridCol>
                <a:gridCol w="542327">
                  <a:extLst>
                    <a:ext uri="{9D8B030D-6E8A-4147-A177-3AD203B41FA5}">
                      <a16:colId xmlns:a16="http://schemas.microsoft.com/office/drawing/2014/main" val="127865208"/>
                    </a:ext>
                  </a:extLst>
                </a:gridCol>
              </a:tblGrid>
              <a:tr h="16947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- 41,6%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- 40,5%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- 21,6%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- 20,5%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- 16,4%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-13,4%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-9,0%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-7,8%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-7,3%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-7,2%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-6,2%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-3,1%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-2,8%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-2,4%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-2,2%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-0,5%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628947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628947"/>
                          </a:solidFill>
                          <a:effectLst/>
                          <a:latin typeface="Calibri" panose="020F0502020204030204" pitchFamily="34" charset="0"/>
                        </a:rPr>
                        <a:t>11,9%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628947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8474" marR="8474" marT="84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146263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515A9B8D-13B6-D2CD-45C5-D5B639182D2A}"/>
              </a:ext>
            </a:extLst>
          </p:cNvPr>
          <p:cNvSpPr txBox="1"/>
          <p:nvPr/>
        </p:nvSpPr>
        <p:spPr>
          <a:xfrm>
            <a:off x="157844" y="1745830"/>
            <a:ext cx="1174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628947"/>
                </a:solidFill>
              </a:rPr>
              <a:t>Różnica (%)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8E92234-AFBF-8CB9-C8DC-93F152810FA9}"/>
              </a:ext>
            </a:extLst>
          </p:cNvPr>
          <p:cNvSpPr txBox="1"/>
          <p:nvPr/>
        </p:nvSpPr>
        <p:spPr>
          <a:xfrm>
            <a:off x="8231035" y="6143340"/>
            <a:ext cx="3606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Wynagrodzenia w gospodarce narodowej, GUS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013FE1A-59C4-B009-CE48-894F693C16F2}"/>
              </a:ext>
            </a:extLst>
          </p:cNvPr>
          <p:cNvSpPr txBox="1"/>
          <p:nvPr/>
        </p:nvSpPr>
        <p:spPr>
          <a:xfrm>
            <a:off x="9350349" y="6318631"/>
            <a:ext cx="2045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na podstawie danych z ZUS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7A60EF7B-E90D-3109-CEDB-2CC2764D98DF}"/>
              </a:ext>
            </a:extLst>
          </p:cNvPr>
          <p:cNvCxnSpPr/>
          <p:nvPr/>
        </p:nvCxnSpPr>
        <p:spPr>
          <a:xfrm>
            <a:off x="1255364" y="2416628"/>
            <a:ext cx="0" cy="4385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B0260593-827E-3A16-5F0D-B9CCD4F56A8C}"/>
              </a:ext>
            </a:extLst>
          </p:cNvPr>
          <p:cNvCxnSpPr/>
          <p:nvPr/>
        </p:nvCxnSpPr>
        <p:spPr>
          <a:xfrm>
            <a:off x="1838131" y="2640563"/>
            <a:ext cx="0" cy="4012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EC04DB8-4E41-8110-CEEC-96C53DD63764}"/>
              </a:ext>
            </a:extLst>
          </p:cNvPr>
          <p:cNvCxnSpPr>
            <a:cxnSpLocks/>
          </p:cNvCxnSpPr>
          <p:nvPr/>
        </p:nvCxnSpPr>
        <p:spPr>
          <a:xfrm>
            <a:off x="2407298" y="3340360"/>
            <a:ext cx="0" cy="1073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D1952B20-BA75-E505-17E6-8B7A7705856F}"/>
              </a:ext>
            </a:extLst>
          </p:cNvPr>
          <p:cNvCxnSpPr/>
          <p:nvPr/>
        </p:nvCxnSpPr>
        <p:spPr>
          <a:xfrm>
            <a:off x="2967135" y="3340360"/>
            <a:ext cx="0" cy="886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3A081002-F420-BD15-546F-DACCFAA1A920}"/>
              </a:ext>
            </a:extLst>
          </p:cNvPr>
          <p:cNvCxnSpPr>
            <a:cxnSpLocks/>
          </p:cNvCxnSpPr>
          <p:nvPr/>
        </p:nvCxnSpPr>
        <p:spPr>
          <a:xfrm>
            <a:off x="3530092" y="3147513"/>
            <a:ext cx="0" cy="1073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6D38B72F-78AE-50DC-EC75-0481E9E3DC59}"/>
              </a:ext>
            </a:extLst>
          </p:cNvPr>
          <p:cNvCxnSpPr>
            <a:cxnSpLocks/>
          </p:cNvCxnSpPr>
          <p:nvPr/>
        </p:nvCxnSpPr>
        <p:spPr>
          <a:xfrm>
            <a:off x="4089929" y="3474098"/>
            <a:ext cx="0" cy="10730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AFD8A588-FF6C-B4E5-E0B2-20465B39B90D}"/>
              </a:ext>
            </a:extLst>
          </p:cNvPr>
          <p:cNvCxnSpPr>
            <a:cxnSpLocks/>
          </p:cNvCxnSpPr>
          <p:nvPr/>
        </p:nvCxnSpPr>
        <p:spPr>
          <a:xfrm>
            <a:off x="11470433" y="3429000"/>
            <a:ext cx="0" cy="24726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id="{DDFFC140-AAC0-EDFD-ADB1-E55F74E8E81A}"/>
              </a:ext>
            </a:extLst>
          </p:cNvPr>
          <p:cNvSpPr/>
          <p:nvPr/>
        </p:nvSpPr>
        <p:spPr>
          <a:xfrm>
            <a:off x="8544981" y="1398691"/>
            <a:ext cx="1703199" cy="276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628947"/>
                </a:solidFill>
              </a:rPr>
              <a:t>sierpień 2025</a:t>
            </a:r>
          </a:p>
        </p:txBody>
      </p:sp>
    </p:spTree>
    <p:extLst>
      <p:ext uri="{BB962C8B-B14F-4D97-AF65-F5344CB8AC3E}">
        <p14:creationId xmlns:p14="http://schemas.microsoft.com/office/powerpoint/2010/main" val="25516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CC19681-BD9B-6B4A-679A-2297DE875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3" y="1351313"/>
            <a:ext cx="9748349" cy="4529721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39F7E6-43FE-ACF8-82CF-BBDBB67EEDC8}"/>
              </a:ext>
            </a:extLst>
          </p:cNvPr>
          <p:cNvSpPr txBox="1"/>
          <p:nvPr/>
        </p:nvSpPr>
        <p:spPr>
          <a:xfrm>
            <a:off x="9831154" y="5696368"/>
            <a:ext cx="1357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dane ZUS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52637D1-5776-08FF-F7A1-6E3207F6DBF8}"/>
              </a:ext>
            </a:extLst>
          </p:cNvPr>
          <p:cNvSpPr txBox="1"/>
          <p:nvPr/>
        </p:nvSpPr>
        <p:spPr>
          <a:xfrm>
            <a:off x="569168" y="392191"/>
            <a:ext cx="6503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RÓŻNICE WYSOKOŚCI EMERYTURY</a:t>
            </a:r>
          </a:p>
        </p:txBody>
      </p:sp>
    </p:spTree>
    <p:extLst>
      <p:ext uri="{BB962C8B-B14F-4D97-AF65-F5344CB8AC3E}">
        <p14:creationId xmlns:p14="http://schemas.microsoft.com/office/powerpoint/2010/main" val="1431868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B582FA7-BE5A-F59D-6341-19D3FC18682A}"/>
              </a:ext>
            </a:extLst>
          </p:cNvPr>
          <p:cNvSpPr txBox="1"/>
          <p:nvPr/>
        </p:nvSpPr>
        <p:spPr>
          <a:xfrm>
            <a:off x="681428" y="1781196"/>
            <a:ext cx="11215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 ustawy o wzmocnieniu stosowania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prawa do jednakowego wynagrodzenia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(wdrażający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unijną dyrektywę 2023/970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wejście w życie do 7 czerwca 2026 r.) 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C979CA0-C2F5-D341-553D-449E6EB9BAB4}"/>
              </a:ext>
            </a:extLst>
          </p:cNvPr>
          <p:cNvSpPr txBox="1"/>
          <p:nvPr/>
        </p:nvSpPr>
        <p:spPr>
          <a:xfrm>
            <a:off x="496493" y="418192"/>
            <a:ext cx="609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DYREKTYWA UNIJNA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3870F96-3CD2-28EB-AAB0-9246D76E6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41" y="2548831"/>
            <a:ext cx="10039737" cy="26314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Kluczowe założenia projektu:</a:t>
            </a:r>
            <a:endParaRPr kumimoji="0" lang="pl-PL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Większa transparentność: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Kandydaci do pracy zyskają prawo do informacji o początkowym wynagrodzeniu, a pracownicy o średnich zarobkach w podziale na płeć na podobnych stanowiskach.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Pracodawca musi określić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obiektywne i neutralne pod względem płci kryteria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ustalania płac i wzrostu wynagrodzeń.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Obowiązki raportowe: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Firmy (od 100+ pracowników) będą miały obowiązek cyklicznego raportowania luki płacowej do organu monitorującego.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Działania naprawcze: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6289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Jeśli luka płacowa przekroczy 5% i nie będzie uzasadniona obiektywnymi kryteriami (np. kompetencje, staż), pracodawca będzie musiał podjąć działania zaradcze w ciągu 6 miesięcy.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05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7755E1-FBDA-2E4A-FBED-5EBF5A35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>
                <a:solidFill>
                  <a:srgbClr val="7030A0"/>
                </a:solidFill>
                <a:latin typeface="Fira Sans" panose="020B0503050000020004" pitchFamily="34" charset="0"/>
              </a:rPr>
              <a:t>RAPORT </a:t>
            </a:r>
            <a:r>
              <a:rPr lang="pl-PL" sz="4000" b="1" dirty="0" err="1">
                <a:solidFill>
                  <a:srgbClr val="7030A0"/>
                </a:solidFill>
                <a:latin typeface="Fira Sans" panose="020B0503050000020004" pitchFamily="34" charset="0"/>
              </a:rPr>
              <a:t>GenAl</a:t>
            </a:r>
            <a:r>
              <a:rPr lang="pl-PL" sz="4000" b="1" dirty="0">
                <a:solidFill>
                  <a:srgbClr val="7030A0"/>
                </a:solidFill>
                <a:latin typeface="Fira Sans" panose="020B0503050000020004" pitchFamily="34" charset="0"/>
              </a:rPr>
              <a:t> </a:t>
            </a:r>
            <a:endParaRPr lang="pl-PL" sz="4000" b="1" dirty="0"/>
          </a:p>
        </p:txBody>
      </p:sp>
      <p:pic>
        <p:nvPicPr>
          <p:cNvPr id="5" name="Obraz 4" descr="Obraz zawierający tekst, zrzut ekranu, Czcionka, Marka&#10;&#10;Zawartość wygenerowana przez AI może być niepoprawna.">
            <a:extLst>
              <a:ext uri="{FF2B5EF4-FFF2-40B4-BE49-F238E27FC236}">
                <a16:creationId xmlns:a16="http://schemas.microsoft.com/office/drawing/2014/main" id="{CB365D69-6F43-E6EA-351D-73DEB1C1A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27" y="1345721"/>
            <a:ext cx="8484199" cy="44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2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BDBD9E-2E49-5040-D650-327CDDBA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76" y="1867619"/>
            <a:ext cx="6089967" cy="3230592"/>
          </a:xfrm>
          <a:prstGeom prst="rect">
            <a:avLst/>
          </a:prstGeom>
        </p:spPr>
      </p:pic>
      <p:pic>
        <p:nvPicPr>
          <p:cNvPr id="7" name="Obraz 6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CE89E91E-B6C8-D4F0-4CD8-01F582E9E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81" y="1867620"/>
            <a:ext cx="4770408" cy="3230592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D3812F7-2F5F-E78E-4E85-A251E928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01" y="136525"/>
            <a:ext cx="10822114" cy="948697"/>
          </a:xfrm>
        </p:spPr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OBAWY PRZED </a:t>
            </a:r>
            <a:r>
              <a:rPr lang="pl-PL" sz="3200" b="1" dirty="0" err="1">
                <a:solidFill>
                  <a:srgbClr val="7030A0"/>
                </a:solidFill>
                <a:latin typeface="Fira Sans" panose="020B0503050000020004" pitchFamily="34" charset="0"/>
              </a:rPr>
              <a:t>GenAl</a:t>
            </a:r>
            <a:endParaRPr lang="pl-PL" sz="3200" b="1" dirty="0">
              <a:solidFill>
                <a:srgbClr val="7030A0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8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3C0CD7A-A02B-1057-40E3-58CCBBF03F85}"/>
              </a:ext>
            </a:extLst>
          </p:cNvPr>
          <p:cNvCxnSpPr>
            <a:cxnSpLocks/>
          </p:cNvCxnSpPr>
          <p:nvPr/>
        </p:nvCxnSpPr>
        <p:spPr>
          <a:xfrm>
            <a:off x="1301639" y="2407819"/>
            <a:ext cx="2346690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386DAAA-1166-7E0B-02E2-4A28E24DF4F1}"/>
              </a:ext>
            </a:extLst>
          </p:cNvPr>
          <p:cNvSpPr txBox="1"/>
          <p:nvPr/>
        </p:nvSpPr>
        <p:spPr>
          <a:xfrm>
            <a:off x="305496" y="1527490"/>
            <a:ext cx="220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Dane za 2024 r. </a:t>
            </a: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8614967F-2208-5E0B-8AC8-E24E44A2E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41812"/>
              </p:ext>
            </p:extLst>
          </p:nvPr>
        </p:nvGraphicFramePr>
        <p:xfrm>
          <a:off x="3284551" y="3503740"/>
          <a:ext cx="7016284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844">
                  <a:extLst>
                    <a:ext uri="{9D8B030D-6E8A-4147-A177-3AD203B41FA5}">
                      <a16:colId xmlns:a16="http://schemas.microsoft.com/office/drawing/2014/main" val="3950392362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762962647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98420359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30134739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670034765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060792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42935743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9607000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085424636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160015190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41282942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6289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33453"/>
                  </a:ext>
                </a:extLst>
              </a:tr>
            </a:tbl>
          </a:graphicData>
        </a:graphic>
      </p:graphicFrame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93832B3B-AB27-70DB-0FB6-DE5110CFE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49250"/>
              </p:ext>
            </p:extLst>
          </p:nvPr>
        </p:nvGraphicFramePr>
        <p:xfrm>
          <a:off x="3317313" y="3860141"/>
          <a:ext cx="7016284" cy="169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844">
                  <a:extLst>
                    <a:ext uri="{9D8B030D-6E8A-4147-A177-3AD203B41FA5}">
                      <a16:colId xmlns:a16="http://schemas.microsoft.com/office/drawing/2014/main" val="3950392362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762962647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98420359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30134739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670034765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060792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42935743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9607000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085424636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160015190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41282942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pl-PL" sz="1050" b="1" i="0" u="none" strike="noStrike" dirty="0">
                        <a:solidFill>
                          <a:schemeClr val="bg1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33453"/>
                  </a:ext>
                </a:extLst>
              </a:tr>
            </a:tbl>
          </a:graphicData>
        </a:graphic>
      </p:graphicFrame>
      <p:graphicFrame>
        <p:nvGraphicFramePr>
          <p:cNvPr id="44" name="Tabela 43">
            <a:extLst>
              <a:ext uri="{FF2B5EF4-FFF2-40B4-BE49-F238E27FC236}">
                <a16:creationId xmlns:a16="http://schemas.microsoft.com/office/drawing/2014/main" id="{31F2594A-16A9-E408-61A7-B039381DE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44287"/>
              </p:ext>
            </p:extLst>
          </p:nvPr>
        </p:nvGraphicFramePr>
        <p:xfrm>
          <a:off x="2710259" y="3684444"/>
          <a:ext cx="701628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844">
                  <a:extLst>
                    <a:ext uri="{9D8B030D-6E8A-4147-A177-3AD203B41FA5}">
                      <a16:colId xmlns:a16="http://schemas.microsoft.com/office/drawing/2014/main" val="3950392362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762962647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98420359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30134739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1670034765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060792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42935743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2960700071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4085424636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160015190"/>
                    </a:ext>
                  </a:extLst>
                </a:gridCol>
                <a:gridCol w="637844">
                  <a:extLst>
                    <a:ext uri="{9D8B030D-6E8A-4147-A177-3AD203B41FA5}">
                      <a16:colId xmlns:a16="http://schemas.microsoft.com/office/drawing/2014/main" val="341282942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endParaRPr lang="pl-PL" sz="1200" b="1" i="0" u="none" strike="noStrike" dirty="0">
                        <a:solidFill>
                          <a:srgbClr val="7030A0"/>
                        </a:solidFill>
                        <a:effectLst/>
                        <a:latin typeface="Fira Sans" panose="020B05030500000200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33453"/>
                  </a:ext>
                </a:extLst>
              </a:tr>
            </a:tbl>
          </a:graphicData>
        </a:graphic>
      </p:graphicFrame>
      <p:sp>
        <p:nvSpPr>
          <p:cNvPr id="51" name="pole tekstowe 50">
            <a:extLst>
              <a:ext uri="{FF2B5EF4-FFF2-40B4-BE49-F238E27FC236}">
                <a16:creationId xmlns:a16="http://schemas.microsoft.com/office/drawing/2014/main" id="{B2DF8BDA-F6D3-D5BE-D9CB-22CA3B2E23BF}"/>
              </a:ext>
            </a:extLst>
          </p:cNvPr>
          <p:cNvSpPr txBox="1"/>
          <p:nvPr/>
        </p:nvSpPr>
        <p:spPr>
          <a:xfrm>
            <a:off x="8341625" y="2393162"/>
            <a:ext cx="10056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Przeciętne </a:t>
            </a:r>
            <a:r>
              <a:rPr lang="pl-PL" sz="1100" b="1" dirty="0"/>
              <a:t>trwanie życia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6CE121C0-2667-4846-714F-76108691A9C9}"/>
              </a:ext>
            </a:extLst>
          </p:cNvPr>
          <p:cNvSpPr txBox="1"/>
          <p:nvPr/>
        </p:nvSpPr>
        <p:spPr>
          <a:xfrm>
            <a:off x="8419277" y="4686196"/>
            <a:ext cx="9280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Przeciętne </a:t>
            </a:r>
            <a:r>
              <a:rPr lang="pl-PL" sz="1100" b="1" dirty="0"/>
              <a:t>trwanie życia</a:t>
            </a:r>
            <a:endParaRPr lang="pl-PL" sz="1100" b="1" dirty="0">
              <a:solidFill>
                <a:srgbClr val="7030A0"/>
              </a:solidFill>
            </a:endParaRPr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E62C34F3-DC78-11F0-A024-B9D180943BC2}"/>
              </a:ext>
            </a:extLst>
          </p:cNvPr>
          <p:cNvGrpSpPr/>
          <p:nvPr/>
        </p:nvGrpSpPr>
        <p:grpSpPr>
          <a:xfrm>
            <a:off x="3284551" y="2232937"/>
            <a:ext cx="5792163" cy="3186850"/>
            <a:chOff x="3284551" y="2232937"/>
            <a:chExt cx="5792163" cy="3186850"/>
          </a:xfrm>
        </p:grpSpPr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7C3D56B3-1A80-BB2A-45F7-36DD611E975D}"/>
                </a:ext>
              </a:extLst>
            </p:cNvPr>
            <p:cNvCxnSpPr>
              <a:cxnSpLocks/>
            </p:cNvCxnSpPr>
            <p:nvPr/>
          </p:nvCxnSpPr>
          <p:spPr>
            <a:xfrm>
              <a:off x="4372896" y="2404309"/>
              <a:ext cx="2613728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B2A1D608-841A-27E6-8311-6BEC2A407E07}"/>
                </a:ext>
              </a:extLst>
            </p:cNvPr>
            <p:cNvSpPr txBox="1"/>
            <p:nvPr/>
          </p:nvSpPr>
          <p:spPr>
            <a:xfrm>
              <a:off x="3284551" y="2232937"/>
              <a:ext cx="148755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Mediana wieku zawarcia pierwszego </a:t>
              </a:r>
              <a:r>
                <a:rPr lang="pl-PL" sz="1100" b="1" dirty="0"/>
                <a:t>małżeństwa</a:t>
              </a:r>
            </a:p>
          </p:txBody>
        </p: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FD14BFC6-7B56-F9FC-7D53-05EC38336395}"/>
                </a:ext>
              </a:extLst>
            </p:cNvPr>
            <p:cNvSpPr txBox="1"/>
            <p:nvPr/>
          </p:nvSpPr>
          <p:spPr>
            <a:xfrm>
              <a:off x="3461343" y="2772846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28,6</a:t>
              </a:r>
            </a:p>
          </p:txBody>
        </p:sp>
        <p:cxnSp>
          <p:nvCxnSpPr>
            <p:cNvPr id="15" name="Łącznik prosty ze strzałką 14">
              <a:extLst>
                <a:ext uri="{FF2B5EF4-FFF2-40B4-BE49-F238E27FC236}">
                  <a16:creationId xmlns:a16="http://schemas.microsoft.com/office/drawing/2014/main" id="{A6C2459A-9B20-B793-ECA3-76E6FF237D55}"/>
                </a:ext>
              </a:extLst>
            </p:cNvPr>
            <p:cNvCxnSpPr>
              <a:cxnSpLocks/>
            </p:cNvCxnSpPr>
            <p:nvPr/>
          </p:nvCxnSpPr>
          <p:spPr>
            <a:xfrm>
              <a:off x="4056566" y="3023890"/>
              <a:ext cx="1020337" cy="471138"/>
            </a:xfrm>
            <a:prstGeom prst="straightConnector1">
              <a:avLst/>
            </a:prstGeom>
            <a:ln>
              <a:solidFill>
                <a:srgbClr val="6289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2193E7E6-74ED-429F-6AD5-12D5A56DFCDB}"/>
                </a:ext>
              </a:extLst>
            </p:cNvPr>
            <p:cNvSpPr txBox="1"/>
            <p:nvPr/>
          </p:nvSpPr>
          <p:spPr>
            <a:xfrm>
              <a:off x="3941301" y="4819623"/>
              <a:ext cx="135500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Mediana wieku zawarcia pierwszego </a:t>
              </a:r>
              <a:r>
                <a:rPr lang="pl-PL" sz="1100" b="1" dirty="0"/>
                <a:t>małżeństwa</a:t>
              </a:r>
            </a:p>
          </p:txBody>
        </p:sp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304D3BE4-C543-3AE4-CB4E-42C1E207C0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0088" y="4056085"/>
              <a:ext cx="580967" cy="787603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53C7D795-9C74-E77D-5445-F68EE9042221}"/>
                </a:ext>
              </a:extLst>
            </p:cNvPr>
            <p:cNvSpPr txBox="1"/>
            <p:nvPr/>
          </p:nvSpPr>
          <p:spPr>
            <a:xfrm>
              <a:off x="4023579" y="4501530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30,5</a:t>
              </a: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BFBED488-52C2-D3DA-DB7A-9FB2881CA0EA}"/>
                </a:ext>
              </a:extLst>
            </p:cNvPr>
            <p:cNvSpPr txBox="1"/>
            <p:nvPr/>
          </p:nvSpPr>
          <p:spPr>
            <a:xfrm>
              <a:off x="4706880" y="2308524"/>
              <a:ext cx="135500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Mediana wieku </a:t>
              </a:r>
              <a:r>
                <a:rPr lang="pl-PL" sz="1100" b="1" dirty="0"/>
                <a:t>urodzenia pierwszego dziecka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B1E001FA-3C58-43EE-AFFF-8D9BE8A4AE90}"/>
                </a:ext>
              </a:extLst>
            </p:cNvPr>
            <p:cNvSpPr txBox="1"/>
            <p:nvPr/>
          </p:nvSpPr>
          <p:spPr>
            <a:xfrm>
              <a:off x="4751122" y="2839224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28,9</a:t>
              </a:r>
            </a:p>
          </p:txBody>
        </p:sp>
        <p:cxnSp>
          <p:nvCxnSpPr>
            <p:cNvPr id="30" name="Łącznik prosty ze strzałką 29">
              <a:extLst>
                <a:ext uri="{FF2B5EF4-FFF2-40B4-BE49-F238E27FC236}">
                  <a16:creationId xmlns:a16="http://schemas.microsoft.com/office/drawing/2014/main" id="{9D6DF6F2-E2FD-C69B-9AB9-B5F719450F71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5048734" y="3208556"/>
              <a:ext cx="72411" cy="245577"/>
            </a:xfrm>
            <a:prstGeom prst="straightConnector1">
              <a:avLst/>
            </a:prstGeom>
            <a:ln>
              <a:solidFill>
                <a:srgbClr val="6289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1269CEC7-38C3-1872-61F0-074B652FC8D5}"/>
                </a:ext>
              </a:extLst>
            </p:cNvPr>
            <p:cNvSpPr txBox="1"/>
            <p:nvPr/>
          </p:nvSpPr>
          <p:spPr>
            <a:xfrm>
              <a:off x="6244363" y="2346996"/>
              <a:ext cx="74226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100" dirty="0"/>
                <a:t>Mediana</a:t>
              </a:r>
            </a:p>
            <a:p>
              <a:r>
                <a:rPr lang="pl-PL" sz="1100" dirty="0"/>
                <a:t>wieku </a:t>
              </a:r>
            </a:p>
          </p:txBody>
        </p: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0440BFD1-0DBB-2E32-AC8C-9C920F6A7F40}"/>
                </a:ext>
              </a:extLst>
            </p:cNvPr>
            <p:cNvSpPr txBox="1"/>
            <p:nvPr/>
          </p:nvSpPr>
          <p:spPr>
            <a:xfrm>
              <a:off x="6230232" y="2743741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42,9</a:t>
              </a:r>
            </a:p>
          </p:txBody>
        </p:sp>
        <p:sp>
          <p:nvSpPr>
            <p:cNvPr id="36" name="pole tekstowe 35">
              <a:extLst>
                <a:ext uri="{FF2B5EF4-FFF2-40B4-BE49-F238E27FC236}">
                  <a16:creationId xmlns:a16="http://schemas.microsoft.com/office/drawing/2014/main" id="{C5F6EC53-5805-64A1-2EAD-FBAB621EE9F7}"/>
                </a:ext>
              </a:extLst>
            </p:cNvPr>
            <p:cNvSpPr txBox="1"/>
            <p:nvPr/>
          </p:nvSpPr>
          <p:spPr>
            <a:xfrm>
              <a:off x="5679760" y="4719094"/>
              <a:ext cx="74226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100" dirty="0"/>
                <a:t>Mediana</a:t>
              </a:r>
            </a:p>
            <a:p>
              <a:r>
                <a:rPr lang="pl-PL" sz="1100" dirty="0"/>
                <a:t>wieku </a:t>
              </a: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36609D65-01D7-21CB-A0D6-6862B5AFA69F}"/>
                </a:ext>
              </a:extLst>
            </p:cNvPr>
            <p:cNvSpPr txBox="1"/>
            <p:nvPr/>
          </p:nvSpPr>
          <p:spPr>
            <a:xfrm>
              <a:off x="5699247" y="4409066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40,5</a:t>
              </a:r>
            </a:p>
          </p:txBody>
        </p:sp>
        <p:cxnSp>
          <p:nvCxnSpPr>
            <p:cNvPr id="38" name="Łącznik prosty ze strzałką 37">
              <a:extLst>
                <a:ext uri="{FF2B5EF4-FFF2-40B4-BE49-F238E27FC236}">
                  <a16:creationId xmlns:a16="http://schemas.microsoft.com/office/drawing/2014/main" id="{70ADC91C-FF9D-5EF4-0102-B94EA4B4E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0891" y="3118889"/>
              <a:ext cx="257630" cy="348402"/>
            </a:xfrm>
            <a:prstGeom prst="straightConnector1">
              <a:avLst/>
            </a:prstGeom>
            <a:ln>
              <a:solidFill>
                <a:srgbClr val="6289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>
              <a:extLst>
                <a:ext uri="{FF2B5EF4-FFF2-40B4-BE49-F238E27FC236}">
                  <a16:creationId xmlns:a16="http://schemas.microsoft.com/office/drawing/2014/main" id="{BC13535D-9813-D99A-094A-1DAB875599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8147" y="4052546"/>
              <a:ext cx="21708" cy="346064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9FFEA482-27C5-BA90-1E63-49DBEF9421FD}"/>
                </a:ext>
              </a:extLst>
            </p:cNvPr>
            <p:cNvSpPr txBox="1"/>
            <p:nvPr/>
          </p:nvSpPr>
          <p:spPr>
            <a:xfrm>
              <a:off x="6986624" y="2356190"/>
              <a:ext cx="13550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Oczekiwane </a:t>
              </a:r>
              <a:r>
                <a:rPr lang="pl-PL" sz="1100" b="1" dirty="0"/>
                <a:t>trwanie życia w zdrowiu</a:t>
              </a:r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009CFE8C-EE55-CEE0-58B9-DF1BCE1F208C}"/>
                </a:ext>
              </a:extLst>
            </p:cNvPr>
            <p:cNvSpPr txBox="1"/>
            <p:nvPr/>
          </p:nvSpPr>
          <p:spPr>
            <a:xfrm>
              <a:off x="7322191" y="2772846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65,3</a:t>
              </a:r>
            </a:p>
          </p:txBody>
        </p:sp>
        <p:cxnSp>
          <p:nvCxnSpPr>
            <p:cNvPr id="46" name="Łącznik prosty ze strzałką 45">
              <a:extLst>
                <a:ext uri="{FF2B5EF4-FFF2-40B4-BE49-F238E27FC236}">
                  <a16:creationId xmlns:a16="http://schemas.microsoft.com/office/drawing/2014/main" id="{B199BF5D-9CF5-2832-E097-51E10B18C4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9241" y="3115457"/>
              <a:ext cx="206804" cy="365304"/>
            </a:xfrm>
            <a:prstGeom prst="straightConnector1">
              <a:avLst/>
            </a:prstGeom>
            <a:ln>
              <a:solidFill>
                <a:srgbClr val="6289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A593461C-583C-C11D-BCC6-529BE2CD3292}"/>
                </a:ext>
              </a:extLst>
            </p:cNvPr>
            <p:cNvSpPr txBox="1"/>
            <p:nvPr/>
          </p:nvSpPr>
          <p:spPr>
            <a:xfrm>
              <a:off x="7064275" y="4643718"/>
              <a:ext cx="13550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/>
                <a:t>Oczekiwane </a:t>
              </a:r>
              <a:r>
                <a:rPr lang="pl-PL" sz="1100" b="1" dirty="0"/>
                <a:t>trwanie życia w zdrowiu</a:t>
              </a:r>
            </a:p>
          </p:txBody>
        </p:sp>
        <p:sp>
          <p:nvSpPr>
            <p:cNvPr id="49" name="pole tekstowe 48">
              <a:extLst>
                <a:ext uri="{FF2B5EF4-FFF2-40B4-BE49-F238E27FC236}">
                  <a16:creationId xmlns:a16="http://schemas.microsoft.com/office/drawing/2014/main" id="{423BF7B6-9535-59CB-DD93-F46214D85BFC}"/>
                </a:ext>
              </a:extLst>
            </p:cNvPr>
            <p:cNvSpPr txBox="1"/>
            <p:nvPr/>
          </p:nvSpPr>
          <p:spPr>
            <a:xfrm>
              <a:off x="7060822" y="4370302"/>
              <a:ext cx="5952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62,0</a:t>
              </a:r>
            </a:p>
          </p:txBody>
        </p:sp>
        <p:cxnSp>
          <p:nvCxnSpPr>
            <p:cNvPr id="50" name="Łącznik prosty ze strzałką 49">
              <a:extLst>
                <a:ext uri="{FF2B5EF4-FFF2-40B4-BE49-F238E27FC236}">
                  <a16:creationId xmlns:a16="http://schemas.microsoft.com/office/drawing/2014/main" id="{05D82804-C33B-D042-F892-462AA5EF58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3739" y="4017922"/>
              <a:ext cx="46614" cy="356467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pole tekstowe 52">
              <a:extLst>
                <a:ext uri="{FF2B5EF4-FFF2-40B4-BE49-F238E27FC236}">
                  <a16:creationId xmlns:a16="http://schemas.microsoft.com/office/drawing/2014/main" id="{65915A76-1536-FA21-E728-663697930587}"/>
                </a:ext>
              </a:extLst>
            </p:cNvPr>
            <p:cNvSpPr txBox="1"/>
            <p:nvPr/>
          </p:nvSpPr>
          <p:spPr>
            <a:xfrm>
              <a:off x="8376830" y="2772846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628947"/>
                  </a:solidFill>
                </a:rPr>
                <a:t>82,2</a:t>
              </a:r>
            </a:p>
          </p:txBody>
        </p:sp>
        <p:cxnSp>
          <p:nvCxnSpPr>
            <p:cNvPr id="54" name="Łącznik prosty ze strzałką 53">
              <a:extLst>
                <a:ext uri="{FF2B5EF4-FFF2-40B4-BE49-F238E27FC236}">
                  <a16:creationId xmlns:a16="http://schemas.microsoft.com/office/drawing/2014/main" id="{E28287EC-F4EC-6591-A51E-B3FDF57549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9331" y="3071859"/>
              <a:ext cx="164876" cy="365503"/>
            </a:xfrm>
            <a:prstGeom prst="straightConnector1">
              <a:avLst/>
            </a:prstGeom>
            <a:ln>
              <a:solidFill>
                <a:srgbClr val="6289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pole tekstowe 55">
              <a:extLst>
                <a:ext uri="{FF2B5EF4-FFF2-40B4-BE49-F238E27FC236}">
                  <a16:creationId xmlns:a16="http://schemas.microsoft.com/office/drawing/2014/main" id="{47D6C8EA-1BE3-9C85-D0B6-74CD3D15AD8F}"/>
                </a:ext>
              </a:extLst>
            </p:cNvPr>
            <p:cNvSpPr txBox="1"/>
            <p:nvPr/>
          </p:nvSpPr>
          <p:spPr>
            <a:xfrm>
              <a:off x="8481491" y="4369830"/>
              <a:ext cx="595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75,4</a:t>
              </a:r>
            </a:p>
          </p:txBody>
        </p:sp>
        <p:cxnSp>
          <p:nvCxnSpPr>
            <p:cNvPr id="57" name="Łącznik prosty ze strzałką 56">
              <a:extLst>
                <a:ext uri="{FF2B5EF4-FFF2-40B4-BE49-F238E27FC236}">
                  <a16:creationId xmlns:a16="http://schemas.microsoft.com/office/drawing/2014/main" id="{CCC727AA-3285-548D-802F-9FA1CD17BB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44355" y="4078115"/>
              <a:ext cx="424976" cy="388121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27B4E952-7BC2-B7AC-6EF3-BB770F35D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34714" y="3879404"/>
            <a:ext cx="1836607" cy="16135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D208062-E26F-1BE4-3064-6EA89F467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006" y="1995114"/>
            <a:ext cx="1751537" cy="150862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9FBBF32-8A1A-6532-98CB-AA2735D6F770}"/>
              </a:ext>
            </a:extLst>
          </p:cNvPr>
          <p:cNvSpPr txBox="1"/>
          <p:nvPr/>
        </p:nvSpPr>
        <p:spPr>
          <a:xfrm>
            <a:off x="7105592" y="5839662"/>
            <a:ext cx="43880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1" dirty="0"/>
              <a:t> </a:t>
            </a:r>
            <a:r>
              <a:rPr lang="pl-PL" sz="1200" dirty="0"/>
              <a:t>„Sytuacja demograficzna Polski do 2024 r. – tablice”</a:t>
            </a:r>
          </a:p>
          <a:p>
            <a:pPr algn="r"/>
            <a:r>
              <a:rPr lang="pl-PL" sz="1200" dirty="0"/>
              <a:t>„Województwo pomorskie w liczbach w 2024 r.”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40A4ED3-032F-8A5A-4694-C50CC9CDC3E5}"/>
              </a:ext>
            </a:extLst>
          </p:cNvPr>
          <p:cNvSpPr/>
          <p:nvPr/>
        </p:nvSpPr>
        <p:spPr>
          <a:xfrm>
            <a:off x="305496" y="375727"/>
            <a:ext cx="7143745" cy="60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>
                <a:solidFill>
                  <a:srgbClr val="628947"/>
                </a:solidFill>
                <a:latin typeface="Fira Sans" panose="020B0503050000020004" pitchFamily="34" charset="0"/>
              </a:rPr>
              <a:t>CHARAKTERYSTYKA DEMOGRAFICZNA</a:t>
            </a:r>
          </a:p>
        </p:txBody>
      </p:sp>
    </p:spTree>
    <p:extLst>
      <p:ext uri="{BB962C8B-B14F-4D97-AF65-F5344CB8AC3E}">
        <p14:creationId xmlns:p14="http://schemas.microsoft.com/office/powerpoint/2010/main" val="10726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D866-CB96-6764-AA2E-68C9A2E7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4E6DA2-8917-FCAC-E749-71834BDD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WPŁYW </a:t>
            </a:r>
            <a:r>
              <a:rPr lang="pl-PL" sz="3200" b="1" dirty="0" err="1">
                <a:solidFill>
                  <a:srgbClr val="7030A0"/>
                </a:solidFill>
                <a:latin typeface="Fira Sans" panose="020B0503050000020004" pitchFamily="34" charset="0"/>
              </a:rPr>
              <a:t>GenAl</a:t>
            </a:r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 NA ZAWODY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DC5216A-EBA5-BA21-311F-0DDE1BB22E81}"/>
              </a:ext>
            </a:extLst>
          </p:cNvPr>
          <p:cNvSpPr txBox="1"/>
          <p:nvPr/>
        </p:nvSpPr>
        <p:spPr>
          <a:xfrm>
            <a:off x="5496790" y="1575957"/>
            <a:ext cx="58396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39,1 proc.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 kobiet pracuje w zawodach, które mogą zostać 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zmienione przez automatyzację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, podczas gdy wśród mężczyzn odsetek ten wynosi 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22,8 proc.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20817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20817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Ta dysproporcja utrzymuje się we wszystkich grupach wiekowych.  </a:t>
            </a:r>
          </a:p>
        </p:txBody>
      </p:sp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DFCEB0E5-E0D1-BC33-E1BA-D7A7D0C2A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5" y="1451542"/>
            <a:ext cx="4811615" cy="4346586"/>
          </a:xfrm>
          <a:prstGeom prst="rect">
            <a:avLst/>
          </a:prstGeom>
        </p:spPr>
      </p:pic>
      <p:pic>
        <p:nvPicPr>
          <p:cNvPr id="11" name="Obraz 10" descr="Obraz zawierający tekst, zrzut ekranu, diagram, Czcionka&#10;&#10;Zawartość wygenerowana przez AI może być niepoprawna.">
            <a:extLst>
              <a:ext uri="{FF2B5EF4-FFF2-40B4-BE49-F238E27FC236}">
                <a16:creationId xmlns:a16="http://schemas.microsoft.com/office/drawing/2014/main" id="{45ADE45E-B659-2F5C-B48C-6A09761C3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6" y="2841459"/>
            <a:ext cx="3390897" cy="36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3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BAB0-BC0C-5269-A6AD-3A60C5BA2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BF4BD5-6069-92AC-95B5-25BB0DC3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WPŁYW </a:t>
            </a:r>
            <a:r>
              <a:rPr lang="pl-PL" sz="3200" b="1" dirty="0" err="1">
                <a:solidFill>
                  <a:srgbClr val="7030A0"/>
                </a:solidFill>
                <a:latin typeface="Fira Sans" panose="020B0503050000020004" pitchFamily="34" charset="0"/>
              </a:rPr>
              <a:t>GenAl</a:t>
            </a:r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 NA ZAWODY</a:t>
            </a:r>
          </a:p>
        </p:txBody>
      </p:sp>
      <p:pic>
        <p:nvPicPr>
          <p:cNvPr id="8" name="Obraz 7" descr="Obraz zawierający tekst, zrzut ekranu, Strona internetow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CC30D887-6C6E-771B-A598-BBB10F8D9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68" y="1755471"/>
            <a:ext cx="6678650" cy="3814055"/>
          </a:xfrm>
          <a:prstGeom prst="rect">
            <a:avLst/>
          </a:prstGeom>
        </p:spPr>
      </p:pic>
      <p:pic>
        <p:nvPicPr>
          <p:cNvPr id="5" name="Obraz 4" descr="Obraz zawierający tekst, zrzut ekranu, Czcionka, wizytówka&#10;&#10;Zawartość wygenerowana przez AI może być niepoprawna.">
            <a:extLst>
              <a:ext uri="{FF2B5EF4-FFF2-40B4-BE49-F238E27FC236}">
                <a16:creationId xmlns:a16="http://schemas.microsoft.com/office/drawing/2014/main" id="{93784120-39C9-1B17-98A7-415BC160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4" y="1407390"/>
            <a:ext cx="3853873" cy="42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7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>
            <a:extLst>
              <a:ext uri="{FF2B5EF4-FFF2-40B4-BE49-F238E27FC236}">
                <a16:creationId xmlns:a16="http://schemas.microsoft.com/office/drawing/2014/main" id="{894AB068-08D3-AACC-FDA0-8709A71AB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dirty="0"/>
              <a:t>                                                         </a:t>
            </a:r>
            <a:br>
              <a:rPr lang="pl-PL" altLang="pl-PL" dirty="0"/>
            </a:br>
            <a:br>
              <a:rPr lang="pl-PL" altLang="pl-PL" dirty="0"/>
            </a:br>
            <a:r>
              <a:rPr lang="pl-PL" altLang="pl-PL" dirty="0"/>
              <a:t>                                                                    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C656575-94DB-ADC1-0DAA-BADACBAA7AA8}"/>
              </a:ext>
            </a:extLst>
          </p:cNvPr>
          <p:cNvSpPr txBox="1"/>
          <p:nvPr/>
        </p:nvSpPr>
        <p:spPr>
          <a:xfrm>
            <a:off x="3684857" y="259679"/>
            <a:ext cx="7109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Webinary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, warsztaty i spotkania dla kobiet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rgbClr val="C1319B"/>
                </a:solidFill>
                <a:latin typeface="Fira Sans" panose="020B0503050000020004" pitchFamily="34" charset="0"/>
              </a:rPr>
              <a:t>2-31 marca 2026r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C1319B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E1C5042-75EB-BA9F-738B-87CF5860F077}"/>
              </a:ext>
            </a:extLst>
          </p:cNvPr>
          <p:cNvSpPr txBox="1"/>
          <p:nvPr/>
        </p:nvSpPr>
        <p:spPr>
          <a:xfrm>
            <a:off x="4598893" y="1336646"/>
            <a:ext cx="7117976" cy="2123658"/>
          </a:xfrm>
          <a:prstGeom prst="rect">
            <a:avLst/>
          </a:prstGeom>
          <a:solidFill>
            <a:srgbClr val="FFEFF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Fira Sans" panose="020B0503050000020004" pitchFamily="34" charset="0"/>
              </a:rPr>
              <a:t>Zapraszamy na bezpłatne </a:t>
            </a:r>
            <a:r>
              <a:rPr lang="pl-PL" b="1" dirty="0" err="1">
                <a:latin typeface="Fira Sans" panose="020B0503050000020004" pitchFamily="34" charset="0"/>
              </a:rPr>
              <a:t>webinary</a:t>
            </a:r>
            <a:r>
              <a:rPr lang="pl-PL" b="1" dirty="0">
                <a:latin typeface="Fira Sans" panose="020B0503050000020004" pitchFamily="34" charset="0"/>
              </a:rPr>
              <a:t> </a:t>
            </a:r>
          </a:p>
          <a:p>
            <a:pPr algn="ctr"/>
            <a:r>
              <a:rPr lang="pl-PL" b="1" dirty="0">
                <a:latin typeface="Fira Sans" panose="020B0503050000020004" pitchFamily="34" charset="0"/>
              </a:rPr>
              <a:t>Wojewódzkiego Urzędu Pracy w Gdańsku:</a:t>
            </a:r>
            <a:endParaRPr lang="pl-PL" sz="1600" b="1" dirty="0"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Fira Sans" panose="020B0503050000020004" pitchFamily="34" charset="0"/>
              </a:rPr>
              <a:t>Fundusze Europejskie na założenie firmy i podniesienie kwalifikacji zawodowych;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Fira Sans" panose="020B0503050000020004" pitchFamily="34" charset="0"/>
              </a:rPr>
              <a:t>najnowsze zmiany w prawie pracy;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Fira Sans" panose="020B0503050000020004" pitchFamily="34" charset="0"/>
              </a:rPr>
              <a:t>budowanie marki osobistej;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Fira Sans" panose="020B0503050000020004" pitchFamily="34" charset="0"/>
              </a:rPr>
              <a:t>możliwość rozwoju zawodowego w branży energetyki jądrowej;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Fira Sans" panose="020B0503050000020004" pitchFamily="34" charset="0"/>
              </a:rPr>
              <a:t>kariery kobiet w zawodach technicznych.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63BB99-B5BF-4395-BE25-229332F2087E}"/>
              </a:ext>
            </a:extLst>
          </p:cNvPr>
          <p:cNvSpPr txBox="1"/>
          <p:nvPr/>
        </p:nvSpPr>
        <p:spPr>
          <a:xfrm>
            <a:off x="4598893" y="3703174"/>
            <a:ext cx="7100045" cy="2046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b="1" dirty="0">
                <a:solidFill>
                  <a:srgbClr val="000000"/>
                </a:solidFill>
                <a:latin typeface="Fira Sans" panose="020B0503050000020004" pitchFamily="34" charset="0"/>
              </a:rPr>
              <a:t>Zapisy na </a:t>
            </a:r>
            <a:r>
              <a:rPr lang="pl-PL" altLang="pl-PL" sz="1600" b="1" dirty="0" err="1">
                <a:solidFill>
                  <a:srgbClr val="000000"/>
                </a:solidFill>
                <a:latin typeface="Fira Sans" panose="020B0503050000020004" pitchFamily="34" charset="0"/>
              </a:rPr>
              <a:t>webinary</a:t>
            </a:r>
            <a:r>
              <a:rPr lang="pl-PL" altLang="pl-PL" sz="1600" b="1" dirty="0">
                <a:solidFill>
                  <a:srgbClr val="000000"/>
                </a:solidFill>
                <a:latin typeface="Fira Sans" panose="020B0503050000020004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0000"/>
                </a:solidFill>
                <a:latin typeface="Fira Sans" panose="020B0503050000020004" pitchFamily="34" charset="0"/>
              </a:rPr>
              <a:t>oraz informacje o działaniach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0000"/>
                </a:solidFill>
                <a:latin typeface="Fira Sans" panose="020B0503050000020004" pitchFamily="34" charset="0"/>
              </a:rPr>
              <a:t>WUP w Gdańsku i powiatowych urzędów pracy,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solidFill>
                  <a:srgbClr val="000000"/>
                </a:solidFill>
                <a:latin typeface="Fira Sans" panose="020B0503050000020004" pitchFamily="34" charset="0"/>
              </a:rPr>
              <a:t>w ramach wydarzenia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300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b="1" dirty="0">
              <a:solidFill>
                <a:srgbClr val="D845EA"/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b="1" dirty="0">
              <a:solidFill>
                <a:srgbClr val="D845EA"/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b="1" dirty="0">
                <a:solidFill>
                  <a:srgbClr val="D845EA"/>
                </a:solidFill>
                <a:latin typeface="Arial" panose="020B0604020202020204" pitchFamily="34" charset="0"/>
              </a:rPr>
              <a:t>wup.gdansk.pl/</a:t>
            </a:r>
            <a:r>
              <a:rPr lang="pl-PL" altLang="pl-PL" sz="2000" b="1" dirty="0" err="1">
                <a:solidFill>
                  <a:srgbClr val="D845EA"/>
                </a:solidFill>
                <a:latin typeface="Arial" panose="020B0604020202020204" pitchFamily="34" charset="0"/>
              </a:rPr>
              <a:t>mno</a:t>
            </a:r>
            <a:r>
              <a:rPr lang="pl-PL" altLang="pl-PL" sz="2000" b="1" dirty="0">
                <a:solidFill>
                  <a:srgbClr val="D845EA"/>
                </a:solidFill>
                <a:latin typeface="Arial" panose="020B0604020202020204" pitchFamily="34" charset="0"/>
              </a:rPr>
              <a:t> </a:t>
            </a:r>
            <a:endParaRPr lang="pl-PL" altLang="pl-PL" sz="1050" dirty="0">
              <a:latin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50AEC5E-4060-E0B8-515F-306F01D60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0E92F42-69D2-99E6-9DBB-3CECBF37C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0A4D1F9-A592-0BBC-F17D-E650734ED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79" y="73067"/>
            <a:ext cx="1902940" cy="109809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0B90D525-1ACE-377E-E7A7-B74F8D23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" y="1323565"/>
            <a:ext cx="3541059" cy="442632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6EC8B4EB-F048-C758-1D3C-33E7C057D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973" y="4806034"/>
            <a:ext cx="954742" cy="550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>
            <a:extLst>
              <a:ext uri="{FF2B5EF4-FFF2-40B4-BE49-F238E27FC236}">
                <a16:creationId xmlns:a16="http://schemas.microsoft.com/office/drawing/2014/main" id="{894AB068-08D3-AACC-FDA0-8709A71AB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pl-PL" dirty="0"/>
              <a:t>                                                         </a:t>
            </a:r>
            <a:br>
              <a:rPr lang="pl-PL" altLang="pl-PL" dirty="0"/>
            </a:br>
            <a:br>
              <a:rPr lang="pl-PL" altLang="pl-PL" dirty="0"/>
            </a:br>
            <a:r>
              <a:rPr lang="pl-PL" altLang="pl-PL" dirty="0"/>
              <a:t>                                                                    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C656575-94DB-ADC1-0DAA-BADACBAA7AA8}"/>
              </a:ext>
            </a:extLst>
          </p:cNvPr>
          <p:cNvSpPr txBox="1"/>
          <p:nvPr/>
        </p:nvSpPr>
        <p:spPr>
          <a:xfrm>
            <a:off x="1403612" y="423142"/>
            <a:ext cx="9495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„Kobiety z energią” – seminarium dla kobiet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6CCD8CE-03E9-9A8F-8A11-F9D21BFA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7" y="1461889"/>
            <a:ext cx="4488768" cy="234121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E1C5042-75EB-BA9F-738B-87CF5860F077}"/>
              </a:ext>
            </a:extLst>
          </p:cNvPr>
          <p:cNvSpPr txBox="1"/>
          <p:nvPr/>
        </p:nvSpPr>
        <p:spPr>
          <a:xfrm>
            <a:off x="5521911" y="2972293"/>
            <a:ext cx="6241001" cy="3293209"/>
          </a:xfrm>
          <a:prstGeom prst="rect">
            <a:avLst/>
          </a:prstGeom>
          <a:solidFill>
            <a:srgbClr val="FFEFF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600" b="1" dirty="0"/>
              <a:t>Dlaczego warto wziąć udział w seminarium? </a:t>
            </a:r>
          </a:p>
          <a:p>
            <a:endParaRPr lang="pl-P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Przedstawimy aktualną, praktyczną wiedzę o sektorze energetyki jądrowej oraz realne możliwości zatrudnienia,</a:t>
            </a:r>
          </a:p>
          <a:p>
            <a:r>
              <a:rPr lang="pl-P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Zaprezentujemy różnorodne ścieżki kariery – techniczne                                   i nietechniczne – pokazując, jak świadomie planować rozwój zawodowy w tej branży, </a:t>
            </a:r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Stworzymy przestrzeń do spotkania z liderkami i ekspertkami sektora, dzielenia się doświadczeniem oraz budowania wartościowej sieci kontaktów i relacji </a:t>
            </a:r>
            <a:r>
              <a:rPr lang="pl-PL" sz="1600" dirty="0" err="1"/>
              <a:t>mentoringowych</a:t>
            </a:r>
            <a:r>
              <a:rPr lang="pl-PL" sz="1600" dirty="0"/>
              <a:t>.</a:t>
            </a:r>
          </a:p>
          <a:p>
            <a:endParaRPr lang="pl-PL" sz="1600" b="1" dirty="0">
              <a:latin typeface="Fira Sans" panose="020B05030500000200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E277EBE-E342-A4F3-4BDC-5E6860E1EA1E}"/>
              </a:ext>
            </a:extLst>
          </p:cNvPr>
          <p:cNvSpPr txBox="1"/>
          <p:nvPr/>
        </p:nvSpPr>
        <p:spPr>
          <a:xfrm>
            <a:off x="506027" y="4080289"/>
            <a:ext cx="4488768" cy="1692771"/>
          </a:xfrm>
          <a:prstGeom prst="rect">
            <a:avLst/>
          </a:prstGeom>
          <a:solidFill>
            <a:srgbClr val="F9CFF4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Zapraszamy na wyjątkowe seminarium </a:t>
            </a:r>
            <a:r>
              <a:rPr lang="pl-PL" sz="1600" dirty="0" err="1"/>
              <a:t>networkingowe</a:t>
            </a:r>
            <a:r>
              <a:rPr lang="pl-PL" sz="1600" dirty="0"/>
              <a:t> dla kobiet poświęcone rozwojowi kariery w sektorze energetyki jądrowej. </a:t>
            </a:r>
          </a:p>
          <a:p>
            <a:endParaRPr lang="pl-PL" sz="800" dirty="0"/>
          </a:p>
          <a:p>
            <a:r>
              <a:rPr lang="pl-PL" sz="1600" dirty="0"/>
              <a:t>Wydarzenie łączy ekspercką wiedzę, inspirujące historie liderek oraz przestrzeń do budowania wartościowych relacji i mentoringu.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63BB99-B5BF-4395-BE25-229332F2087E}"/>
              </a:ext>
            </a:extLst>
          </p:cNvPr>
          <p:cNvSpPr txBox="1"/>
          <p:nvPr/>
        </p:nvSpPr>
        <p:spPr>
          <a:xfrm>
            <a:off x="5521911" y="1461889"/>
            <a:ext cx="624100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Seminarium kierujemy do </a:t>
            </a:r>
            <a:r>
              <a:rPr lang="pl-PL" sz="1600" b="1" dirty="0"/>
              <a:t>kobiet </a:t>
            </a:r>
            <a:r>
              <a:rPr lang="pl-PL" sz="1600" dirty="0"/>
              <a:t>oraz </a:t>
            </a:r>
            <a:r>
              <a:rPr lang="pl-PL" sz="1600" b="1" dirty="0"/>
              <a:t>liderek</a:t>
            </a:r>
            <a:r>
              <a:rPr lang="pl-PL" sz="1600" dirty="0"/>
              <a:t> środowisk kobiecych,                  w szczególności do Pań, które realnie oddziałują na rozwój zawodowy innych kobiet – wspierają planowanie kariery oraz budują świadomość możliwości zawodowych w regionie.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A768FC-267A-44C8-AD5F-0E191163F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0962" y="2964263"/>
            <a:ext cx="8081230" cy="1200329"/>
          </a:xfrm>
        </p:spPr>
        <p:txBody>
          <a:bodyPr/>
          <a:lstStyle/>
          <a:p>
            <a:pPr algn="r"/>
            <a:br>
              <a:rPr lang="pl-PL" sz="3200" dirty="0">
                <a:solidFill>
                  <a:srgbClr val="00B050"/>
                </a:solidFill>
              </a:rPr>
            </a:br>
            <a:br>
              <a:rPr lang="pl-PL" sz="2800" dirty="0">
                <a:solidFill>
                  <a:srgbClr val="00B050"/>
                </a:solidFill>
              </a:rPr>
            </a:br>
            <a:r>
              <a:rPr lang="pl-PL" sz="2800" dirty="0">
                <a:solidFill>
                  <a:srgbClr val="00B050"/>
                </a:solidFill>
              </a:rPr>
              <a:t>  </a:t>
            </a:r>
            <a:r>
              <a:rPr lang="pl-PL" sz="2800" dirty="0">
                <a:solidFill>
                  <a:schemeClr val="tx2"/>
                </a:solidFill>
              </a:rPr>
              <a:t>Dziękujemy za uwagę</a:t>
            </a:r>
          </a:p>
        </p:txBody>
      </p:sp>
      <p:sp>
        <p:nvSpPr>
          <p:cNvPr id="4" name="Prostokąt 3"/>
          <p:cNvSpPr/>
          <p:nvPr/>
        </p:nvSpPr>
        <p:spPr>
          <a:xfrm>
            <a:off x="4218118" y="508596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altLang="pl-PL" b="1" dirty="0">
                <a:solidFill>
                  <a:schemeClr val="tx2"/>
                </a:solidFill>
              </a:rPr>
              <a:t>Kontakt:</a:t>
            </a:r>
          </a:p>
          <a:p>
            <a:pPr algn="r"/>
            <a:r>
              <a:rPr lang="pl-PL" altLang="pl-PL" i="1" dirty="0">
                <a:solidFill>
                  <a:schemeClr val="tx2"/>
                </a:solidFill>
              </a:rPr>
              <a:t>Wojewódzki Urząd Pracy w Gdańsku</a:t>
            </a:r>
          </a:p>
          <a:p>
            <a:pPr algn="r"/>
            <a:r>
              <a:rPr lang="pl-PL" altLang="pl-PL" i="1" dirty="0">
                <a:solidFill>
                  <a:schemeClr val="tx2"/>
                </a:solidFill>
              </a:rPr>
              <a:t>ul. Podwale Przedmiejskie 30, Gdańsk</a:t>
            </a:r>
          </a:p>
          <a:p>
            <a:pPr algn="r"/>
            <a:r>
              <a:rPr lang="de-DE" altLang="pl-PL" dirty="0">
                <a:solidFill>
                  <a:schemeClr val="tx2"/>
                </a:solidFill>
              </a:rPr>
              <a:t>tel.: 58 32</a:t>
            </a:r>
            <a:r>
              <a:rPr lang="pl-PL" altLang="pl-PL" dirty="0">
                <a:solidFill>
                  <a:schemeClr val="tx2"/>
                </a:solidFill>
              </a:rPr>
              <a:t> </a:t>
            </a:r>
            <a:r>
              <a:rPr lang="de-DE" altLang="pl-PL" dirty="0">
                <a:solidFill>
                  <a:schemeClr val="tx2"/>
                </a:solidFill>
              </a:rPr>
              <a:t>61</a:t>
            </a:r>
            <a:r>
              <a:rPr lang="pl-PL" altLang="pl-PL" dirty="0">
                <a:solidFill>
                  <a:schemeClr val="tx2"/>
                </a:solidFill>
              </a:rPr>
              <a:t> </a:t>
            </a:r>
            <a:r>
              <a:rPr lang="de-DE" altLang="pl-PL" dirty="0">
                <a:solidFill>
                  <a:schemeClr val="tx2"/>
                </a:solidFill>
              </a:rPr>
              <a:t>801</a:t>
            </a:r>
            <a:r>
              <a:rPr lang="pl-PL" altLang="pl-PL" dirty="0">
                <a:solidFill>
                  <a:schemeClr val="tx2"/>
                </a:solidFill>
              </a:rPr>
              <a:t>, </a:t>
            </a:r>
            <a:r>
              <a:rPr lang="de-DE" altLang="pl-PL" dirty="0">
                <a:solidFill>
                  <a:schemeClr val="tx2"/>
                </a:solidFill>
              </a:rPr>
              <a:t>wup@wup.gdansk.pl</a:t>
            </a:r>
            <a:endParaRPr lang="pl-PL" alt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Ludzka twarz, ubrania, osoba, uśmiech&#10;&#10;Zawartość wygenerowana przez AI może być niepoprawna.">
            <a:extLst>
              <a:ext uri="{FF2B5EF4-FFF2-40B4-BE49-F238E27FC236}">
                <a16:creationId xmlns:a16="http://schemas.microsoft.com/office/drawing/2014/main" id="{20B89479-4F81-91B5-C9C7-AE7365DDB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0" y="1424825"/>
            <a:ext cx="4164426" cy="4901548"/>
          </a:xfrm>
          <a:prstGeom prst="rect">
            <a:avLst/>
          </a:prstGeom>
        </p:spPr>
      </p:pic>
      <p:pic>
        <p:nvPicPr>
          <p:cNvPr id="16" name="Obraz 15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8A702322-2A48-ECB7-726F-CB2A015F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40" y="1424825"/>
            <a:ext cx="5427672" cy="405233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FF81369-2854-DB35-3257-AB50A15A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15" y="5231957"/>
            <a:ext cx="7632700" cy="774700"/>
          </a:xfrm>
          <a:prstGeom prst="rect">
            <a:avLst/>
          </a:prstGeom>
        </p:spPr>
      </p:pic>
      <p:sp>
        <p:nvSpPr>
          <p:cNvPr id="19" name="Tytuł 18">
            <a:extLst>
              <a:ext uri="{FF2B5EF4-FFF2-40B4-BE49-F238E27FC236}">
                <a16:creationId xmlns:a16="http://schemas.microsoft.com/office/drawing/2014/main" id="{49CB1062-DF5F-0BF6-12D5-1C786DCA4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525" y="52550"/>
            <a:ext cx="10822114" cy="94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7030A0"/>
                </a:solidFill>
                <a:latin typeface="Fira Sans" panose="020B0503050000020004" pitchFamily="34" charset="0"/>
              </a:rPr>
              <a:t>BADANIE DOBROSTAN POLEK 2025</a:t>
            </a:r>
          </a:p>
        </p:txBody>
      </p:sp>
    </p:spTree>
    <p:extLst>
      <p:ext uri="{BB962C8B-B14F-4D97-AF65-F5344CB8AC3E}">
        <p14:creationId xmlns:p14="http://schemas.microsoft.com/office/powerpoint/2010/main" val="14341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CCEB1-FBA7-4D6C-DB44-A4FAC0A4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zrzut ekranu, Czcionka, Równolegle&#10;&#10;Zawartość wygenerowana przez AI może być niepoprawna.">
            <a:extLst>
              <a:ext uri="{FF2B5EF4-FFF2-40B4-BE49-F238E27FC236}">
                <a16:creationId xmlns:a16="http://schemas.microsoft.com/office/drawing/2014/main" id="{3A79EBB0-05DF-6404-EB10-D59C5A73C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7" y="1334278"/>
            <a:ext cx="6988627" cy="4944454"/>
          </a:xfrm>
          <a:prstGeom prst="rect">
            <a:avLst/>
          </a:prstGeom>
        </p:spPr>
      </p:pic>
      <p:pic>
        <p:nvPicPr>
          <p:cNvPr id="11" name="Obraz 10" descr="Obraz zawierający tekst, ubrania, osoba, Spodnie&#10;&#10;Zawartość wygenerowana przez AI może być niepoprawna.">
            <a:extLst>
              <a:ext uri="{FF2B5EF4-FFF2-40B4-BE49-F238E27FC236}">
                <a16:creationId xmlns:a16="http://schemas.microsoft.com/office/drawing/2014/main" id="{E5990564-D86C-2D04-719B-3D648A2E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0" y="2309968"/>
            <a:ext cx="4126913" cy="3148440"/>
          </a:xfrm>
          <a:prstGeom prst="rect">
            <a:avLst/>
          </a:prstGeom>
        </p:spPr>
      </p:pic>
      <p:sp>
        <p:nvSpPr>
          <p:cNvPr id="3" name="Tytuł 18">
            <a:extLst>
              <a:ext uri="{FF2B5EF4-FFF2-40B4-BE49-F238E27FC236}">
                <a16:creationId xmlns:a16="http://schemas.microsoft.com/office/drawing/2014/main" id="{CFD6D632-81D3-015A-5F4B-B517FB6E4F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TRUDNOŚCI KOBIET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301BDE0-91E3-7805-516E-3AF8597F66A0}"/>
              </a:ext>
            </a:extLst>
          </p:cNvPr>
          <p:cNvSpPr txBox="1"/>
          <p:nvPr/>
        </p:nvSpPr>
        <p:spPr>
          <a:xfrm>
            <a:off x="352230" y="1487329"/>
            <a:ext cx="4639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Wśród kluczowych codziennych barier                               w osiągnięciu dobrostanu</a:t>
            </a:r>
            <a:r>
              <a:rPr lang="pl-PL" sz="1400" b="0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tą najczęściej wskazywaną przez kobiety są </a:t>
            </a:r>
            <a:r>
              <a:rPr lang="pl-PL" sz="1400" b="1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trudności finansowe</a:t>
            </a:r>
            <a:r>
              <a:rPr lang="pl-PL" sz="1400" b="0" i="0" dirty="0">
                <a:solidFill>
                  <a:schemeClr val="accent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  <a:endParaRPr lang="pl-PL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D51A007-E5A6-E26E-A4CC-2B868FA1EAA4}"/>
              </a:ext>
            </a:extLst>
          </p:cNvPr>
          <p:cNvSpPr/>
          <p:nvPr/>
        </p:nvSpPr>
        <p:spPr>
          <a:xfrm>
            <a:off x="7184574" y="1810139"/>
            <a:ext cx="2155371" cy="41148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7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4805-63B0-CFF3-4ACE-F2EC074DE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ubrania, Ludzka twarz, komfort&#10;&#10;Zawartość wygenerowana przez AI może być niepoprawna.">
            <a:extLst>
              <a:ext uri="{FF2B5EF4-FFF2-40B4-BE49-F238E27FC236}">
                <a16:creationId xmlns:a16="http://schemas.microsoft.com/office/drawing/2014/main" id="{0F25A1B2-6D2B-34AA-C486-8F700A2F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" y="1590233"/>
            <a:ext cx="2320438" cy="4140716"/>
          </a:xfrm>
          <a:prstGeom prst="rect">
            <a:avLst/>
          </a:prstGeom>
        </p:spPr>
      </p:pic>
      <p:pic>
        <p:nvPicPr>
          <p:cNvPr id="4" name="Obraz 3" descr="Obraz zawierający ubrania, Ludzka twarz, osoba, książka&#10;&#10;Zawartość wygenerowana przez AI może być niepoprawna.">
            <a:extLst>
              <a:ext uri="{FF2B5EF4-FFF2-40B4-BE49-F238E27FC236}">
                <a16:creationId xmlns:a16="http://schemas.microsoft.com/office/drawing/2014/main" id="{343A8B83-64DF-6969-B70C-2CD127AC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62" y="1590234"/>
            <a:ext cx="2103223" cy="4140715"/>
          </a:xfrm>
          <a:prstGeom prst="rect">
            <a:avLst/>
          </a:prstGeom>
        </p:spPr>
      </p:pic>
      <p:pic>
        <p:nvPicPr>
          <p:cNvPr id="7" name="Obraz 6" descr="Obraz zawierający Ludzka twarz, ubrania, osoba, uśmiech&#10;&#10;Zawartość wygenerowana przez AI może być niepoprawna.">
            <a:extLst>
              <a:ext uri="{FF2B5EF4-FFF2-40B4-BE49-F238E27FC236}">
                <a16:creationId xmlns:a16="http://schemas.microsoft.com/office/drawing/2014/main" id="{4ADED6F4-1CC8-4C4F-0BDA-A9E846274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08" y="1588551"/>
            <a:ext cx="2320438" cy="4163664"/>
          </a:xfrm>
          <a:prstGeom prst="rect">
            <a:avLst/>
          </a:prstGeom>
        </p:spPr>
      </p:pic>
      <p:pic>
        <p:nvPicPr>
          <p:cNvPr id="9" name="Obraz 8" descr="Obraz zawierający osoba, uśmiech, Ludzka twarz, ubrania&#10;&#10;Zawartość wygenerowana przez AI może być niepoprawna.">
            <a:extLst>
              <a:ext uri="{FF2B5EF4-FFF2-40B4-BE49-F238E27FC236}">
                <a16:creationId xmlns:a16="http://schemas.microsoft.com/office/drawing/2014/main" id="{B4B4ACEC-E20D-5A76-D288-DFCE796D3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17" y="1588551"/>
            <a:ext cx="2412935" cy="4163664"/>
          </a:xfrm>
          <a:prstGeom prst="rect">
            <a:avLst/>
          </a:prstGeom>
        </p:spPr>
      </p:pic>
      <p:pic>
        <p:nvPicPr>
          <p:cNvPr id="12" name="Obraz 11" descr="Obraz zawierający osoba, Ludzka twarz, ubrania, pani&#10;&#10;Zawartość wygenerowana przez AI może być niepoprawna.">
            <a:extLst>
              <a:ext uri="{FF2B5EF4-FFF2-40B4-BE49-F238E27FC236}">
                <a16:creationId xmlns:a16="http://schemas.microsoft.com/office/drawing/2014/main" id="{D52AFB9C-DB9B-9861-1F4A-E8F3A9AAC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38" y="1572905"/>
            <a:ext cx="2390991" cy="4204514"/>
          </a:xfrm>
          <a:prstGeom prst="rect">
            <a:avLst/>
          </a:prstGeom>
        </p:spPr>
      </p:pic>
      <p:sp>
        <p:nvSpPr>
          <p:cNvPr id="13" name="Tytuł 18">
            <a:extLst>
              <a:ext uri="{FF2B5EF4-FFF2-40B4-BE49-F238E27FC236}">
                <a16:creationId xmlns:a16="http://schemas.microsoft.com/office/drawing/2014/main" id="{C7F0F257-353C-BEE8-45EE-156DC0F9C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OBSZARY TEMATYCZNE</a:t>
            </a:r>
          </a:p>
        </p:txBody>
      </p:sp>
    </p:spTree>
    <p:extLst>
      <p:ext uri="{BB962C8B-B14F-4D97-AF65-F5344CB8AC3E}">
        <p14:creationId xmlns:p14="http://schemas.microsoft.com/office/powerpoint/2010/main" val="19253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BBB7-7124-4C8B-BF4C-018779C30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8">
            <a:extLst>
              <a:ext uri="{FF2B5EF4-FFF2-40B4-BE49-F238E27FC236}">
                <a16:creationId xmlns:a16="http://schemas.microsoft.com/office/drawing/2014/main" id="{7A41BE80-E839-456C-CB8D-2DD4D0AD3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TRUDNOŚCI KOBIET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54B37AC-9664-CE1A-3DA2-5D0CB287F597}"/>
              </a:ext>
            </a:extLst>
          </p:cNvPr>
          <p:cNvSpPr txBox="1"/>
          <p:nvPr/>
        </p:nvSpPr>
        <p:spPr>
          <a:xfrm>
            <a:off x="582696" y="1623904"/>
            <a:ext cx="10741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Z badania wynika, że jedynie </a:t>
            </a:r>
            <a: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4,5% kobiet deklaruje wysoki dobrostan, a aż 90% odczuwa stałą presję i przeciążenie obowiązkami.</a:t>
            </a:r>
            <a:r>
              <a:rPr lang="pl-PL" b="0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 </a:t>
            </a:r>
            <a:endParaRPr lang="pl-PL" dirty="0">
              <a:solidFill>
                <a:srgbClr val="382E8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052B469-954B-A92C-2DA3-01EF085218F0}"/>
              </a:ext>
            </a:extLst>
          </p:cNvPr>
          <p:cNvSpPr txBox="1"/>
          <p:nvPr/>
        </p:nvSpPr>
        <p:spPr>
          <a:xfrm>
            <a:off x="582696" y="2473600"/>
            <a:ext cx="1113375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Najniższy poziom dobrostanu notuje się u młodych kobiet (18-24 lata) oraz u tych w wieku 35-54, szczególnie u matek, ponieważ aż </a:t>
            </a:r>
            <a: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80% nie znajduje czasu dla siebie</a:t>
            </a:r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  <a:t>, a ich </a:t>
            </a:r>
            <a: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stres sięga poziom 4,2 </a:t>
            </a:r>
            <a:b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</a:br>
            <a: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na 5</a:t>
            </a:r>
            <a:r>
              <a:rPr lang="pl-PL" b="0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.</a:t>
            </a:r>
            <a:br>
              <a:rPr lang="pl-PL" b="0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</a:br>
            <a:r>
              <a:rPr lang="pl-PL" b="0" i="0" dirty="0">
                <a:solidFill>
                  <a:srgbClr val="382E8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Wiele kobiet odczuwa wyrzuty sumienia, kiedy odpoczywa, co wynika z głęboko zakorzenionych przekonań o obowiązkowości i idealnym obrazie matki.</a:t>
            </a:r>
          </a:p>
          <a:p>
            <a:endParaRPr lang="pl-PL" b="0" i="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Wśród kobiet w wieku 45–54 lat dominuje </a:t>
            </a:r>
            <a:r>
              <a:rPr lang="pl-PL" b="1" dirty="0">
                <a:solidFill>
                  <a:srgbClr val="382E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poczucie marginalizacji i trwania w trybie opiekunki. </a:t>
            </a:r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Dobrostan przestaje być celem – schodzi na dalszy plan, ustępując miejsca przetrwaniu. </a:t>
            </a:r>
            <a:endParaRPr lang="pl-PL" b="0" i="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A425221-E993-9AE7-35A8-856AE65FDE4C}"/>
              </a:ext>
            </a:extLst>
          </p:cNvPr>
          <p:cNvSpPr txBox="1"/>
          <p:nvPr/>
        </p:nvSpPr>
        <p:spPr>
          <a:xfrm>
            <a:off x="7128588" y="5243806"/>
            <a:ext cx="40588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382E80"/>
                </a:solidFill>
              </a:rPr>
              <a:t>45-54 lata</a:t>
            </a:r>
          </a:p>
          <a:p>
            <a:r>
              <a:rPr lang="pl-PL" dirty="0">
                <a:solidFill>
                  <a:srgbClr val="382E80"/>
                </a:solidFill>
              </a:rPr>
              <a:t>Nie ma miejsca na mnie w moim życiu</a:t>
            </a:r>
          </a:p>
          <a:p>
            <a:pPr>
              <a:spcBef>
                <a:spcPts val="600"/>
              </a:spcBef>
            </a:pPr>
            <a:r>
              <a:rPr lang="pl-PL" b="1" dirty="0">
                <a:solidFill>
                  <a:srgbClr val="382E80"/>
                </a:solidFill>
              </a:rPr>
              <a:t>„Wszystko kręci się wokół innych. </a:t>
            </a:r>
          </a:p>
          <a:p>
            <a:r>
              <a:rPr lang="pl-PL" b="1" dirty="0">
                <a:solidFill>
                  <a:srgbClr val="382E80"/>
                </a:solidFill>
              </a:rPr>
              <a:t>Ja jestem w tle” </a:t>
            </a:r>
            <a:r>
              <a:rPr lang="pl-PL" dirty="0">
                <a:solidFill>
                  <a:srgbClr val="382E80"/>
                </a:solidFill>
              </a:rPr>
              <a:t>– kobieta, 51 lat</a:t>
            </a:r>
          </a:p>
        </p:txBody>
      </p:sp>
    </p:spTree>
    <p:extLst>
      <p:ext uri="{BB962C8B-B14F-4D97-AF65-F5344CB8AC3E}">
        <p14:creationId xmlns:p14="http://schemas.microsoft.com/office/powerpoint/2010/main" val="33217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F78EA-8E8C-610D-4B75-1AB0D2D4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8">
            <a:extLst>
              <a:ext uri="{FF2B5EF4-FFF2-40B4-BE49-F238E27FC236}">
                <a16:creationId xmlns:a16="http://schemas.microsoft.com/office/drawing/2014/main" id="{E7832EED-936E-1B3D-61BB-E595AE10CA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201" y="233334"/>
            <a:ext cx="10822114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7030A0"/>
                </a:solidFill>
                <a:latin typeface="Fira Sans" panose="020B0503050000020004" pitchFamily="34" charset="0"/>
              </a:rPr>
              <a:t>TRUDNOŚCI KOBIET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79B77B-011A-8435-78E5-2E33A055AAB7}"/>
              </a:ext>
            </a:extLst>
          </p:cNvPr>
          <p:cNvSpPr txBox="1"/>
          <p:nvPr/>
        </p:nvSpPr>
        <p:spPr>
          <a:xfrm>
            <a:off x="610687" y="2038825"/>
            <a:ext cx="109471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382E80"/>
                </a:solidFill>
                <a:latin typeface="Open Sans" panose="020B0606030504020204" pitchFamily="34" charset="0"/>
              </a:rPr>
              <a:t>Odczuwalna poprawa samopoczucia następuje dopiero po 60 roku życia. </a:t>
            </a:r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Paradoksalnie, najwyższy poziom psychicznej równowagi obserwuje się u kobiet 65+, które – mimo fizycznych ograniczeń – wykazują dużą odporność emocjonalną, dystans do życia i umiejętność odpuszczania. </a:t>
            </a:r>
            <a:endParaRPr lang="pl-PL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i="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i="0" dirty="0">
                <a:solidFill>
                  <a:srgbClr val="382E8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Kluczową rolę odgrywa sytuacja finansowa </a:t>
            </a:r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kobiety, które zarabiają poniżej 3000 zł, często żyją              w</a:t>
            </a:r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„trybie przetrwania” </a:t>
            </a:r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78% z nich czuje się przeciążona obowiązkami, tylko 11% korzystało                              z pomocy psychologicznej, a jedynie 18% znajduje codziennie czas dla siebie. </a:t>
            </a:r>
            <a:r>
              <a:rPr lang="pl-PL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 dochodach powyżej 7000 zł stres maleje, rośnie poczucie autonomii i czas na odpoczynek.</a:t>
            </a:r>
          </a:p>
          <a:p>
            <a:endParaRPr lang="pl-PL" b="0" i="0" dirty="0">
              <a:solidFill>
                <a:schemeClr val="tx2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Raport podkreśla konieczność wsparcia kobiet w zakresie finansowym, emocjonalnym i społecznym.</a:t>
            </a:r>
          </a:p>
        </p:txBody>
      </p:sp>
    </p:spTree>
    <p:extLst>
      <p:ext uri="{BB962C8B-B14F-4D97-AF65-F5344CB8AC3E}">
        <p14:creationId xmlns:p14="http://schemas.microsoft.com/office/powerpoint/2010/main" val="21206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 2007–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 2007–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 2007–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9691</TotalTime>
  <Words>2299</Words>
  <Application>Microsoft Office PowerPoint</Application>
  <PresentationFormat>Panoramiczny</PresentationFormat>
  <Paragraphs>454</Paragraphs>
  <Slides>44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44</vt:i4>
      </vt:variant>
    </vt:vector>
  </HeadingPairs>
  <TitlesOfParts>
    <vt:vector size="56" baseType="lpstr">
      <vt:lpstr>4</vt:lpstr>
      <vt:lpstr>Arial</vt:lpstr>
      <vt:lpstr>Calibri</vt:lpstr>
      <vt:lpstr>Fira Sans</vt:lpstr>
      <vt:lpstr>Fira Sans SemiBold</vt:lpstr>
      <vt:lpstr>Google Sans</vt:lpstr>
      <vt:lpstr>Helvetica</vt:lpstr>
      <vt:lpstr>Open Sans</vt:lpstr>
      <vt:lpstr>Times New Roman</vt:lpstr>
      <vt:lpstr>Wingdings</vt:lpstr>
      <vt:lpstr>Motyw pakietu Office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BADANIE DOBROSTAN POLEK 2025</vt:lpstr>
      <vt:lpstr>TRUDNOŚCI KOBIET</vt:lpstr>
      <vt:lpstr>OBSZARY TEMATYCZNE</vt:lpstr>
      <vt:lpstr>TRUDNOŚCI KOBIET</vt:lpstr>
      <vt:lpstr>TRUDNOŚCI KOBIET</vt:lpstr>
      <vt:lpstr>Prezentacja programu PowerPoint</vt:lpstr>
      <vt:lpstr>Prezentacja programu PowerPoint</vt:lpstr>
      <vt:lpstr>Prezentacja programu PowerPoint</vt:lpstr>
      <vt:lpstr>Prezentacja programu PowerPoint</vt:lpstr>
      <vt:lpstr>RAPORT MONITOR RYNKU PRACY</vt:lpstr>
      <vt:lpstr>SYTUACJA NA RYNKU PRACY</vt:lpstr>
      <vt:lpstr>SYTUACJA NA RYNKU PRACY</vt:lpstr>
      <vt:lpstr>SYTUACJA NA RYNKU PRACY</vt:lpstr>
      <vt:lpstr>Prezentacja programu PowerPoint</vt:lpstr>
      <vt:lpstr>Prezentacja programu PowerPoint</vt:lpstr>
      <vt:lpstr>STANOWISKA KIEROWNICZE – KTO ZAJMUJE CZĘŚCIEJ?</vt:lpstr>
      <vt:lpstr>PREDYSPOZYCJE NA STANOWISKA KIEROWNICZE</vt:lpstr>
      <vt:lpstr>DYSKRYMINACJA W MIEJSCU PRACY</vt:lpstr>
      <vt:lpstr>DYSKRYMINACJA W MIEJSCU PRACY</vt:lpstr>
      <vt:lpstr>OCZEKIWANE ROZWIĄZANIA</vt:lpstr>
      <vt:lpstr>Prezentacja programu PowerPoint</vt:lpstr>
      <vt:lpstr>Prezentacja programu PowerPoint</vt:lpstr>
      <vt:lpstr>Prezentacja programu PowerPoint</vt:lpstr>
      <vt:lpstr>Prezentacja programu PowerPoint</vt:lpstr>
      <vt:lpstr>RAPORT KOBIETY NA RYNKU PRACY</vt:lpstr>
      <vt:lpstr>PRZESZKODY ZWIĄZANE Z WYCHOWANIEM DZIECI</vt:lpstr>
      <vt:lpstr>SATYSFAKCJA W KARIERZE I ASPIRACJE</vt:lpstr>
      <vt:lpstr>ZMIANA PRACY</vt:lpstr>
      <vt:lpstr>RÓWNOŚĆ SZANS NA AWANS I WYNAGRODZENIE</vt:lpstr>
      <vt:lpstr>Prezentacja programu PowerPoint</vt:lpstr>
      <vt:lpstr>Prezentacja programu PowerPoint</vt:lpstr>
      <vt:lpstr>Prezentacja programu PowerPoint</vt:lpstr>
      <vt:lpstr>Prezentacja programu PowerPoint</vt:lpstr>
      <vt:lpstr>RAPORT GenAl </vt:lpstr>
      <vt:lpstr>OBAWY PRZED GenAl</vt:lpstr>
      <vt:lpstr>WPŁYW GenAl NA ZAWODY</vt:lpstr>
      <vt:lpstr>WPŁYW GenAl NA ZAWODY</vt:lpstr>
      <vt:lpstr>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</vt:lpstr>
      <vt:lpstr>    Dziękujemy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Jarosław Szwarc</dc:creator>
  <cp:lastModifiedBy>WUP</cp:lastModifiedBy>
  <cp:revision>88</cp:revision>
  <cp:lastPrinted>2026-03-06T10:06:26Z</cp:lastPrinted>
  <dcterms:created xsi:type="dcterms:W3CDTF">2021-11-18T11:40:19Z</dcterms:created>
  <dcterms:modified xsi:type="dcterms:W3CDTF">2026-03-09T10:06:53Z</dcterms:modified>
</cp:coreProperties>
</file>